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67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BFBB"/>
    <a:srgbClr val="C7DED8"/>
    <a:srgbClr val="9AA4A2"/>
    <a:srgbClr val="748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98D23-3BB4-20C5-882D-4C25F766C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D7881-7355-E9BE-A605-6B299944AB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16AFC-919D-31E5-1F08-93E3EB243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10C69-AC90-44BE-8616-A5265F853F5E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156E1-7407-6861-B5B0-6966A473B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C887A-1849-BFE9-5B41-E08E67E01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27BFE-767B-449E-BEC0-0F5FC6B36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807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CE6F6-1409-8079-4E60-516E2B193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9B6859-931B-5FF4-963D-60BC9A831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1059C-534B-9B07-B633-619CF6317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10C69-AC90-44BE-8616-A5265F853F5E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C7F8E-2E74-D61F-A9A2-61154DB58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CDA1D-CE4A-7D51-C89D-1C9C7F52F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27BFE-767B-449E-BEC0-0F5FC6B36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1485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95148B-BC3F-8B51-D5C4-C787756FB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761000-FAE2-8072-AE88-867B339F7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A1EFE-16B2-5D9E-FF41-9AFA8CA6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10C69-AC90-44BE-8616-A5265F853F5E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AEFCA-17A4-864B-DB64-CDBA4C15C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46A58-5161-0404-5935-D1377BDE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27BFE-767B-449E-BEC0-0F5FC6B36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75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6EEAE-921D-F642-9EDE-EBE35F7E5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085BE-F781-DAD6-555E-79104DEE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58B89-7ECD-E748-3A9D-769301F85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10C69-AC90-44BE-8616-A5265F853F5E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08FC4-D9AB-E2E6-B3CA-F8BF82BF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EBFFD-E0FF-9A43-BBB2-02B749B6C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27BFE-767B-449E-BEC0-0F5FC6B36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558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FE3DA-DE31-15E9-2A74-50D3A819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CD32B-B644-9BDB-43CD-ADAC59D01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E68F1-242C-1309-9F05-8AA2BCA90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10C69-AC90-44BE-8616-A5265F853F5E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801DC-E0E7-A3F7-A5AC-9E909D989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8ADC3-7BC2-998F-7CEA-3E64DE551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27BFE-767B-449E-BEC0-0F5FC6B36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484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B3CFF-92CC-DC66-AC51-5A3F7BC8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012C8-CC6B-F5E0-05A4-1B9389094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FDE35-E655-25D0-0319-71619D059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31909-9A95-FEB3-3BAB-8C61B239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10C69-AC90-44BE-8616-A5265F853F5E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1CE46-4339-3362-EA3C-76D86015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ABB70E-52E7-820D-27AD-E7645F3B8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27BFE-767B-449E-BEC0-0F5FC6B36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179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DB716-1584-3BD6-D250-DB34B5C6E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9B2F2-B3D4-E29D-F576-D736AE281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034E6-A638-14A3-F32E-1B853850B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05781-A71B-A870-84C7-4A5A4F9C65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8FCB11-914D-2E6D-002C-1096850FEB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334A30-0FF5-A62D-AF0F-974EF1753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10C69-AC90-44BE-8616-A5265F853F5E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5D9121-C9C2-7F16-78BE-AC22F16F0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D1660E-4954-7BA8-2FBF-701CD9C92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27BFE-767B-449E-BEC0-0F5FC6B36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865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E6DBE-6CD9-D506-CCFC-0F3718BEA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496E44-C458-9BDD-12C4-6333BF5BF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10C69-AC90-44BE-8616-A5265F853F5E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4211D-DB24-EF48-D465-FB30FDD6F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15213-E7B4-DD28-4AE2-4CCC56276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27BFE-767B-449E-BEC0-0F5FC6B36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641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867059-CFE9-771B-2659-5EB57CBAE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10C69-AC90-44BE-8616-A5265F853F5E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F4ED99-8154-C022-1F09-D08A57DF7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9FF07-8BD3-A346-D298-804B98D66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27BFE-767B-449E-BEC0-0F5FC6B36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96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9F9EA-1240-31BC-63E0-1550170D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88AB8-314B-2553-C6B5-A01653E89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9C5B69-F39D-C09D-9580-2A4ED8A27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9D984-B5A5-4DA3-4952-B37B0901B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10C69-AC90-44BE-8616-A5265F853F5E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CEBB6-B999-746A-9C7B-40A3B57A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D4CF3-039E-FED0-6B05-39B45CD7F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27BFE-767B-449E-BEC0-0F5FC6B36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813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2BA3A-45E6-49B9-CE2B-6703DE4FC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B98685-1D9F-376C-E1BA-4ED09DE85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A0ADF-6B05-7D47-78B5-3E9967CBC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AB52D-4E59-5413-F1CE-D0B3AF4F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10C69-AC90-44BE-8616-A5265F853F5E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46ECA-505D-2A23-1232-330D00566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90C195-9ED8-207B-1E2F-07727BFAE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27BFE-767B-449E-BEC0-0F5FC6B36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13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BC8C87-499A-6C41-4B9C-4045ECD8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61275-85F5-D90F-5334-07E4A9113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CBE36-E005-29CB-5988-8259CDF280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10C69-AC90-44BE-8616-A5265F853F5E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034FF-8310-A480-0842-6F168B5B1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5A9E4-B482-3AC7-DAC5-AE9E708E9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27BFE-767B-449E-BEC0-0F5FC6B36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03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microsoft.com/office/2017/06/relationships/model3d" Target="../media/model3d1.glb"/><Relationship Id="rId7" Type="http://schemas.openxmlformats.org/officeDocument/2006/relationships/image" Target="../media/image33.jpg"/><Relationship Id="rId12" Type="http://schemas.openxmlformats.org/officeDocument/2006/relationships/image" Target="../media/image38.png"/><Relationship Id="rId2" Type="http://schemas.openxmlformats.org/officeDocument/2006/relationships/image" Target="../media/image1.jp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5.png"/><Relationship Id="rId3" Type="http://schemas.openxmlformats.org/officeDocument/2006/relationships/image" Target="../media/image32.jp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40.png"/><Relationship Id="rId4" Type="http://schemas.openxmlformats.org/officeDocument/2006/relationships/image" Target="../media/image33.jpg"/><Relationship Id="rId9" Type="http://schemas.openxmlformats.org/officeDocument/2006/relationships/image" Target="../media/image39.png"/><Relationship Id="rId14" Type="http://schemas.microsoft.com/office/2017/06/relationships/model3d" Target="../media/model3d1.glb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6.png"/><Relationship Id="rId3" Type="http://schemas.openxmlformats.org/officeDocument/2006/relationships/image" Target="../media/image32.jpg"/><Relationship Id="rId7" Type="http://schemas.openxmlformats.org/officeDocument/2006/relationships/image" Target="../media/image38.png"/><Relationship Id="rId12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41.png"/><Relationship Id="rId4" Type="http://schemas.openxmlformats.org/officeDocument/2006/relationships/image" Target="../media/image33.jpg"/><Relationship Id="rId9" Type="http://schemas.openxmlformats.org/officeDocument/2006/relationships/image" Target="../media/image40.png"/><Relationship Id="rId14" Type="http://schemas.microsoft.com/office/2017/06/relationships/model3d" Target="../media/model3d1.glb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openxmlformats.org/officeDocument/2006/relationships/image" Target="../media/image39.png"/><Relationship Id="rId12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35.png"/><Relationship Id="rId5" Type="http://schemas.openxmlformats.org/officeDocument/2006/relationships/image" Target="../media/image34.png"/><Relationship Id="rId15" Type="http://schemas.openxmlformats.org/officeDocument/2006/relationships/image" Target="../media/image45.png"/><Relationship Id="rId10" Type="http://schemas.openxmlformats.org/officeDocument/2006/relationships/image" Target="../media/image42.png"/><Relationship Id="rId4" Type="http://schemas.openxmlformats.org/officeDocument/2006/relationships/image" Target="../media/image33.jpg"/><Relationship Id="rId9" Type="http://schemas.openxmlformats.org/officeDocument/2006/relationships/image" Target="../media/image41.png"/><Relationship Id="rId14" Type="http://schemas.microsoft.com/office/2017/06/relationships/model3d" Target="../media/model3d1.glb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8.png"/><Relationship Id="rId3" Type="http://schemas.openxmlformats.org/officeDocument/2006/relationships/image" Target="../media/image32.jpg"/><Relationship Id="rId7" Type="http://schemas.openxmlformats.org/officeDocument/2006/relationships/image" Target="../media/image42.png"/><Relationship Id="rId12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5" Type="http://schemas.openxmlformats.org/officeDocument/2006/relationships/image" Target="../media/image46.png"/><Relationship Id="rId10" Type="http://schemas.openxmlformats.org/officeDocument/2006/relationships/image" Target="../media/image36.png"/><Relationship Id="rId4" Type="http://schemas.openxmlformats.org/officeDocument/2006/relationships/image" Target="../media/image33.jpg"/><Relationship Id="rId9" Type="http://schemas.openxmlformats.org/officeDocument/2006/relationships/image" Target="../media/image35.png"/><Relationship Id="rId14" Type="http://schemas.microsoft.com/office/2017/06/relationships/model3d" Target="../media/model3d1.glb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9.png"/><Relationship Id="rId3" Type="http://schemas.openxmlformats.org/officeDocument/2006/relationships/image" Target="../media/image32.jpg"/><Relationship Id="rId7" Type="http://schemas.openxmlformats.org/officeDocument/2006/relationships/image" Target="../media/image42.png"/><Relationship Id="rId12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5" Type="http://schemas.openxmlformats.org/officeDocument/2006/relationships/image" Target="../media/image47.png"/><Relationship Id="rId10" Type="http://schemas.openxmlformats.org/officeDocument/2006/relationships/image" Target="../media/image36.png"/><Relationship Id="rId4" Type="http://schemas.openxmlformats.org/officeDocument/2006/relationships/image" Target="../media/image33.jpg"/><Relationship Id="rId9" Type="http://schemas.openxmlformats.org/officeDocument/2006/relationships/image" Target="../media/image35.png"/><Relationship Id="rId14" Type="http://schemas.microsoft.com/office/2017/06/relationships/model3d" Target="../media/model3d1.glb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image" Target="../media/image32.jpg"/><Relationship Id="rId7" Type="http://schemas.openxmlformats.org/officeDocument/2006/relationships/image" Target="../media/image42.png"/><Relationship Id="rId12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5" Type="http://schemas.openxmlformats.org/officeDocument/2006/relationships/image" Target="../media/image48.png"/><Relationship Id="rId10" Type="http://schemas.openxmlformats.org/officeDocument/2006/relationships/image" Target="../media/image36.png"/><Relationship Id="rId4" Type="http://schemas.openxmlformats.org/officeDocument/2006/relationships/image" Target="../media/image33.jpg"/><Relationship Id="rId9" Type="http://schemas.openxmlformats.org/officeDocument/2006/relationships/image" Target="../media/image35.png"/><Relationship Id="rId14" Type="http://schemas.microsoft.com/office/2017/06/relationships/model3d" Target="../media/model3d1.glb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1.png"/><Relationship Id="rId3" Type="http://schemas.openxmlformats.org/officeDocument/2006/relationships/image" Target="../media/image32.jp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5" Type="http://schemas.openxmlformats.org/officeDocument/2006/relationships/image" Target="../media/image49.png"/><Relationship Id="rId10" Type="http://schemas.openxmlformats.org/officeDocument/2006/relationships/image" Target="../media/image38.png"/><Relationship Id="rId4" Type="http://schemas.openxmlformats.org/officeDocument/2006/relationships/image" Target="../media/image33.jpg"/><Relationship Id="rId9" Type="http://schemas.openxmlformats.org/officeDocument/2006/relationships/image" Target="../media/image36.png"/><Relationship Id="rId14" Type="http://schemas.microsoft.com/office/2017/06/relationships/model3d" Target="../media/model3d1.glb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2.png"/><Relationship Id="rId3" Type="http://schemas.openxmlformats.org/officeDocument/2006/relationships/image" Target="../media/image32.jp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50.png"/><Relationship Id="rId10" Type="http://schemas.openxmlformats.org/officeDocument/2006/relationships/image" Target="../media/image39.png"/><Relationship Id="rId4" Type="http://schemas.openxmlformats.org/officeDocument/2006/relationships/image" Target="../media/image33.jpg"/><Relationship Id="rId9" Type="http://schemas.openxmlformats.org/officeDocument/2006/relationships/image" Target="../media/image38.png"/><Relationship Id="rId14" Type="http://schemas.microsoft.com/office/2017/06/relationships/model3d" Target="../media/model3d1.glb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17/06/relationships/model3d" Target="../media/model3d1.glb"/><Relationship Id="rId7" Type="http://schemas.openxmlformats.org/officeDocument/2006/relationships/image" Target="../media/image5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17/06/relationships/model3d" Target="../media/model3d1.glb"/><Relationship Id="rId7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4837F"/>
            </a:gs>
            <a:gs pos="21000">
              <a:srgbClr val="9AA4A2"/>
            </a:gs>
            <a:gs pos="100000">
              <a:srgbClr val="C7DED8"/>
            </a:gs>
            <a:gs pos="37753">
              <a:srgbClr val="A5B4B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4584A91-F115-0772-542F-F166DDC17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" y="134693"/>
            <a:ext cx="1234034" cy="12068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F2CFF9-5494-3714-ECCE-100D05C3C2E3}"/>
              </a:ext>
            </a:extLst>
          </p:cNvPr>
          <p:cNvSpPr txBox="1"/>
          <p:nvPr/>
        </p:nvSpPr>
        <p:spPr>
          <a:xfrm>
            <a:off x="1381431" y="134693"/>
            <a:ext cx="94291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Wide Latin" panose="020A0A07050505020404" pitchFamily="18" charset="0"/>
              </a:rPr>
              <a:t>AtliQ Hotels    </a:t>
            </a:r>
            <a:r>
              <a:rPr lang="en-IN" sz="4000" dirty="0"/>
              <a:t>🏨</a:t>
            </a:r>
            <a:endParaRPr lang="en-US" sz="4000" dirty="0">
              <a:latin typeface="Wide Latin" panose="020A0A07050505020404" pitchFamily="18" charset="0"/>
            </a:endParaRPr>
          </a:p>
          <a:p>
            <a:pPr algn="ctr"/>
            <a:r>
              <a:rPr lang="en-US" sz="4000" dirty="0">
                <a:latin typeface="Wide Latin" panose="020A0A07050505020404" pitchFamily="18" charset="0"/>
              </a:rPr>
              <a:t>Data Analysis</a:t>
            </a:r>
            <a:r>
              <a:rPr lang="en-IN" sz="4000" dirty="0"/>
              <a:t> 📊</a:t>
            </a:r>
            <a:endParaRPr lang="en-IN" sz="4000" dirty="0">
              <a:latin typeface="Wide Latin" panose="020A0A070505050204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389EF411-585B-CD15-7072-0124B32D68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0187089"/>
                  </p:ext>
                </p:extLst>
              </p:nvPr>
            </p:nvGraphicFramePr>
            <p:xfrm>
              <a:off x="663640" y="1076073"/>
              <a:ext cx="4635983" cy="538176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635983" cy="5381763"/>
                    </a:xfrm>
                    <a:prstGeom prst="rect">
                      <a:avLst/>
                    </a:prstGeom>
                  </am3d:spPr>
                  <am3d:camera>
                    <am3d:pos x="0" y="0" z="542708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7" d="1000000"/>
                    <am3d:preTrans dx="0" dy="-17944937" dz="30534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114869" ay="-3131344" az="1025603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6892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389EF411-585B-CD15-7072-0124B32D68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3640" y="1076073"/>
                <a:ext cx="4635983" cy="5381763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CB7D81D8-9797-0C6E-7E6B-408EF4319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150" y="209913"/>
            <a:ext cx="1172998" cy="117299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845960E-8B07-01AB-626D-8EE490F26B0A}"/>
              </a:ext>
            </a:extLst>
          </p:cNvPr>
          <p:cNvSpPr txBox="1"/>
          <p:nvPr/>
        </p:nvSpPr>
        <p:spPr>
          <a:xfrm>
            <a:off x="7039897" y="2866830"/>
            <a:ext cx="44884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Wide Latin" panose="020A0A07050505020404" pitchFamily="18" charset="0"/>
              </a:rPr>
              <a:t>Group – 5</a:t>
            </a:r>
          </a:p>
          <a:p>
            <a:endParaRPr lang="en-US" sz="2800" dirty="0">
              <a:latin typeface="Wide Latin" panose="020A0A07050505020404" pitchFamily="18" charset="0"/>
            </a:endParaRPr>
          </a:p>
          <a:p>
            <a:r>
              <a:rPr lang="en-US" sz="2400" dirty="0">
                <a:latin typeface="Tw Cen MT Condensed Extra Bold" panose="020B0803020202020204" pitchFamily="34" charset="0"/>
              </a:rPr>
              <a:t>Kampally Sai Pavan Kumar</a:t>
            </a:r>
          </a:p>
          <a:p>
            <a:r>
              <a:rPr lang="en-IN" sz="2400" dirty="0">
                <a:latin typeface="Tw Cen MT Condensed Extra Bold" panose="020B0803020202020204" pitchFamily="34" charset="0"/>
              </a:rPr>
              <a:t>Nandyala Vedha Kalyan</a:t>
            </a:r>
          </a:p>
          <a:p>
            <a:r>
              <a:rPr lang="en-IN" sz="2400" dirty="0">
                <a:latin typeface="Tw Cen MT Condensed Extra Bold" panose="020B0803020202020204" pitchFamily="34" charset="0"/>
              </a:rPr>
              <a:t>Rahul Kamlesh Kumar Jaiswar</a:t>
            </a:r>
          </a:p>
          <a:p>
            <a:r>
              <a:rPr lang="en-IN" sz="2400" dirty="0">
                <a:latin typeface="Tw Cen MT Condensed Extra Bold" panose="020B0803020202020204" pitchFamily="34" charset="0"/>
              </a:rPr>
              <a:t>Tanikonda Laxman Teja</a:t>
            </a:r>
          </a:p>
          <a:p>
            <a:r>
              <a:rPr lang="en-IN" sz="2400" dirty="0">
                <a:latin typeface="Tw Cen MT Condensed Extra Bold" panose="020B0803020202020204" pitchFamily="34" charset="0"/>
              </a:rPr>
              <a:t>Wilson Luies Telore</a:t>
            </a:r>
          </a:p>
          <a:p>
            <a:r>
              <a:rPr lang="en-IN" sz="2400" dirty="0">
                <a:latin typeface="Tw Cen MT Condensed Extra Bold" panose="020B0803020202020204" pitchFamily="34" charset="0"/>
              </a:rPr>
              <a:t>Khandesh Sri Narasimha</a:t>
            </a:r>
          </a:p>
        </p:txBody>
      </p:sp>
    </p:spTree>
    <p:extLst>
      <p:ext uri="{BB962C8B-B14F-4D97-AF65-F5344CB8AC3E}">
        <p14:creationId xmlns:p14="http://schemas.microsoft.com/office/powerpoint/2010/main" val="2463929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4837F"/>
            </a:gs>
            <a:gs pos="21000">
              <a:srgbClr val="9AA4A2"/>
            </a:gs>
            <a:gs pos="100000">
              <a:srgbClr val="C7DED8"/>
            </a:gs>
            <a:gs pos="37753">
              <a:srgbClr val="A5B4B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1724AC-2234-2603-B446-87C0FC64E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D0A4AF-F442-4CB8-E43E-FB5871E6E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645" cy="84853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63CE78D2-E59E-85FE-4D49-87ACAE8FAE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5124472"/>
                  </p:ext>
                </p:extLst>
              </p:nvPr>
            </p:nvGraphicFramePr>
            <p:xfrm rot="839168">
              <a:off x="4961213" y="-2407633"/>
              <a:ext cx="2540726" cy="11788879"/>
            </p:xfrm>
            <a:graphic>
              <a:graphicData uri="http://schemas.microsoft.com/office/drawing/2017/model3d">
                <am3d:model3d r:embed="rId3">
                  <am3d:spPr>
                    <a:xfrm rot="839168">
                      <a:off x="0" y="0"/>
                      <a:ext cx="2540726" cy="11788879"/>
                    </a:xfrm>
                    <a:prstGeom prst="rect">
                      <a:avLst/>
                    </a:prstGeom>
                  </am3d:spPr>
                  <am3d:camera>
                    <am3d:pos x="0" y="0" z="542708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7" d="1000000"/>
                    <am3d:preTrans dx="0" dy="-17944937" dz="305348"/>
                    <am3d:scale>
                      <am3d:sx n="1000000" d="1000000"/>
                      <am3d:sy n="1000000" d="1000000"/>
                      <am3d:sz n="1000000" d="1000000"/>
                    </am3d:scale>
                    <am3d:rot ax="8579764" ay="2526532" az="919140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37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63CE78D2-E59E-85FE-4D49-87ACAE8FAE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839168">
                <a:off x="4961213" y="-2407633"/>
                <a:ext cx="2540726" cy="1178887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45E82EA-E892-4EB3-825B-207602A97638}"/>
              </a:ext>
            </a:extLst>
          </p:cNvPr>
          <p:cNvSpPr txBox="1"/>
          <p:nvPr/>
        </p:nvSpPr>
        <p:spPr>
          <a:xfrm>
            <a:off x="1666568" y="167976"/>
            <a:ext cx="88588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Berlin Sans FB" panose="020E0602020502020306" pitchFamily="34" charset="0"/>
              </a:rPr>
              <a:t>📊Dashboard Summary Tool Comparisons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0B24A-5940-E14F-55C4-26F492883C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38" y="-16401"/>
            <a:ext cx="864934" cy="8649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A75E2F-5308-30C0-2455-5302707EB9A0}"/>
              </a:ext>
            </a:extLst>
          </p:cNvPr>
          <p:cNvSpPr/>
          <p:nvPr/>
        </p:nvSpPr>
        <p:spPr>
          <a:xfrm>
            <a:off x="0" y="1268361"/>
            <a:ext cx="12192000" cy="2064774"/>
          </a:xfrm>
          <a:prstGeom prst="rect">
            <a:avLst/>
          </a:prstGeom>
          <a:solidFill>
            <a:srgbClr val="AEBF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1CE8E-50DD-A1CA-70A0-AD5EDAE2E3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46" y="947431"/>
            <a:ext cx="553340" cy="5459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1D828D-1112-E164-FE67-EABCFD2BA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74" y="895691"/>
            <a:ext cx="580452" cy="5804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4B1DA5-4574-07CD-CE75-6F45132C3D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577" y="958819"/>
            <a:ext cx="523220" cy="523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F5FD49-C9A2-52BE-618C-669CFE3143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187434"/>
            <a:ext cx="2566219" cy="1142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E65233-5CD5-B60A-F261-D97646F558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366" y="2187433"/>
            <a:ext cx="2566219" cy="11424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542758B-EAC2-1F14-0904-4CDA056D2124}"/>
              </a:ext>
            </a:extLst>
          </p:cNvPr>
          <p:cNvSpPr txBox="1"/>
          <p:nvPr/>
        </p:nvSpPr>
        <p:spPr>
          <a:xfrm>
            <a:off x="147484" y="1435510"/>
            <a:ext cx="367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Excel Dashboard</a:t>
            </a:r>
            <a:endParaRPr lang="en-IN" sz="3200" dirty="0">
              <a:latin typeface="Tw Cen MT Condensed Extra Bold" panose="020B08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EA60F-0DEB-ACC7-BE0F-2796080DCAA7}"/>
              </a:ext>
            </a:extLst>
          </p:cNvPr>
          <p:cNvSpPr txBox="1"/>
          <p:nvPr/>
        </p:nvSpPr>
        <p:spPr>
          <a:xfrm>
            <a:off x="4331110" y="1422032"/>
            <a:ext cx="367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Power BI Dashboard</a:t>
            </a:r>
            <a:endParaRPr lang="en-IN" sz="3200" dirty="0">
              <a:latin typeface="Tw Cen MT Condensed Extra Bold" panose="020B08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5AD146-1354-3509-FB39-E8867424E71B}"/>
              </a:ext>
            </a:extLst>
          </p:cNvPr>
          <p:cNvSpPr txBox="1"/>
          <p:nvPr/>
        </p:nvSpPr>
        <p:spPr>
          <a:xfrm>
            <a:off x="8081537" y="1422033"/>
            <a:ext cx="367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Tableau Dashboard</a:t>
            </a:r>
            <a:endParaRPr lang="en-IN" sz="3200" dirty="0">
              <a:latin typeface="Tw Cen MT Condensed Extra Bold" panose="020B0803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7C6610C-CD16-7346-9D49-BECBBC7311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83176" y="1954633"/>
            <a:ext cx="2306931" cy="12994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19EAAF-9F56-892C-A1FD-5B87B43882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6997" y="1933437"/>
            <a:ext cx="2306716" cy="12730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E8DCF49-4772-0C33-0B7C-93EE2EDEEC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90355" y="1945698"/>
            <a:ext cx="2388377" cy="13407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74A5ED9-86FF-DC2C-7842-BF9283B46F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3945" y="1972514"/>
            <a:ext cx="2143570" cy="12551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97008ED-87A2-AF24-4319-39CD0AB946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76249" y="1963495"/>
            <a:ext cx="2999244" cy="12551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E222F44-7D2A-8629-BAC6-328079F1A72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7270" y="1997649"/>
            <a:ext cx="3018503" cy="126494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6EA7ED6-86B0-9E23-7C22-F43C1A05C458}"/>
              </a:ext>
            </a:extLst>
          </p:cNvPr>
          <p:cNvSpPr txBox="1"/>
          <p:nvPr/>
        </p:nvSpPr>
        <p:spPr>
          <a:xfrm>
            <a:off x="184570" y="5222435"/>
            <a:ext cx="3598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w Cen MT Condensed Extra Bold" panose="020B0803020202020204" pitchFamily="34" charset="0"/>
              </a:rPr>
              <a:t>Simple layout for static review</a:t>
            </a:r>
            <a:endParaRPr lang="en-IN" sz="2000" dirty="0">
              <a:latin typeface="Tw Cen MT Condensed Extra Bold" panose="020B0803020202020204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F9BAAA6-E095-D2E6-87B4-32B1F70E621A}"/>
              </a:ext>
            </a:extLst>
          </p:cNvPr>
          <p:cNvCxnSpPr>
            <a:cxnSpLocks/>
          </p:cNvCxnSpPr>
          <p:nvPr/>
        </p:nvCxnSpPr>
        <p:spPr>
          <a:xfrm>
            <a:off x="1871301" y="3429000"/>
            <a:ext cx="0" cy="151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AFE878A-97F2-A5F3-B7B7-9F39A8D23278}"/>
              </a:ext>
            </a:extLst>
          </p:cNvPr>
          <p:cNvSpPr txBox="1"/>
          <p:nvPr/>
        </p:nvSpPr>
        <p:spPr>
          <a:xfrm>
            <a:off x="3574264" y="5220930"/>
            <a:ext cx="46998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w Cen MT Condensed Extra Bold" panose="020B0803020202020204" pitchFamily="34" charset="0"/>
              </a:rPr>
              <a:t>Slicers for hotel, city, date </a:t>
            </a:r>
          </a:p>
          <a:p>
            <a:r>
              <a:rPr lang="en-US" sz="2000" dirty="0">
                <a:latin typeface="Tw Cen MT Condensed Extra Bold" panose="020B0803020202020204" pitchFamily="34" charset="0"/>
              </a:rPr>
              <a:t>KPI cards: Occupancy, revenue, booking source </a:t>
            </a:r>
          </a:p>
          <a:p>
            <a:r>
              <a:rPr lang="en-US" sz="2000" dirty="0">
                <a:latin typeface="Tw Cen MT Condensed Extra Bold" panose="020B0803020202020204" pitchFamily="34" charset="0"/>
              </a:rPr>
              <a:t>Dynamic charts: Revenue vs Cancel Rate, ADR trend, booking platform filter</a:t>
            </a:r>
            <a:endParaRPr lang="en-IN" sz="2000" dirty="0">
              <a:latin typeface="Tw Cen MT Condensed Extra Bold" panose="020B0803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28C583-5050-CDB8-B3B3-F4EF0C2518F1}"/>
              </a:ext>
            </a:extLst>
          </p:cNvPr>
          <p:cNvSpPr txBox="1"/>
          <p:nvPr/>
        </p:nvSpPr>
        <p:spPr>
          <a:xfrm>
            <a:off x="8667619" y="5169310"/>
            <a:ext cx="33124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w Cen MT Condensed Extra Bold" panose="020B0803020202020204" pitchFamily="34" charset="0"/>
              </a:rPr>
              <a:t>Interactive filters: Date, Room Type, City Storyboard showing Booking Status, Occupancy, and Class-wise Revenue</a:t>
            </a:r>
            <a:endParaRPr lang="en-IN" sz="2000" dirty="0">
              <a:latin typeface="Tw Cen MT Condensed Extra Bold" panose="020B0803020202020204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92238DC-83E9-AD10-49A7-CBCF6B2A04FE}"/>
              </a:ext>
            </a:extLst>
          </p:cNvPr>
          <p:cNvCxnSpPr/>
          <p:nvPr/>
        </p:nvCxnSpPr>
        <p:spPr>
          <a:xfrm>
            <a:off x="10147631" y="3429000"/>
            <a:ext cx="0" cy="1644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829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4837F"/>
            </a:gs>
            <a:gs pos="21000">
              <a:srgbClr val="9AA4A2"/>
            </a:gs>
            <a:gs pos="100000">
              <a:srgbClr val="C7DED8"/>
            </a:gs>
            <a:gs pos="37753">
              <a:srgbClr val="A5B4B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5E05F8-DCDF-7236-AA42-6AEB03A82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F240FC1-8159-DF94-0288-1CCAC9DE1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645" cy="848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199DBB-F094-679A-CAEF-2C974A951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476" y="206587"/>
            <a:ext cx="553340" cy="5459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BE217D-B3AC-1DA5-B3DF-5392D47D1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881" y="1338780"/>
            <a:ext cx="580452" cy="5804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1CDF2E-5696-BD0A-726F-3B64A8404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871" y="1341405"/>
            <a:ext cx="523220" cy="5232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44CB76-DA4D-3F5E-4D8B-37486484A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366" y="2187433"/>
            <a:ext cx="2566219" cy="11424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2E2FB3-DA5D-9778-A276-5F7C0F82DC50}"/>
              </a:ext>
            </a:extLst>
          </p:cNvPr>
          <p:cNvSpPr txBox="1"/>
          <p:nvPr/>
        </p:nvSpPr>
        <p:spPr>
          <a:xfrm>
            <a:off x="4392944" y="167807"/>
            <a:ext cx="367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Excel Dashboard - 1</a:t>
            </a:r>
            <a:endParaRPr lang="en-IN" sz="3200" dirty="0">
              <a:latin typeface="Tw Cen MT Condensed Extra Bold" panose="020B08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7C69B-FF78-E57F-1429-76C146B94D87}"/>
              </a:ext>
            </a:extLst>
          </p:cNvPr>
          <p:cNvSpPr txBox="1"/>
          <p:nvPr/>
        </p:nvSpPr>
        <p:spPr>
          <a:xfrm>
            <a:off x="4331110" y="1422032"/>
            <a:ext cx="367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Power BI Dashboard</a:t>
            </a:r>
            <a:endParaRPr lang="en-IN" sz="3200" dirty="0">
              <a:latin typeface="Tw Cen MT Condensed Extra Bold" panose="020B08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195A7B-03A7-BE84-37E9-2250A61CDD1E}"/>
              </a:ext>
            </a:extLst>
          </p:cNvPr>
          <p:cNvSpPr txBox="1"/>
          <p:nvPr/>
        </p:nvSpPr>
        <p:spPr>
          <a:xfrm>
            <a:off x="8081537" y="1422033"/>
            <a:ext cx="367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Tableau Dashboard</a:t>
            </a:r>
            <a:endParaRPr lang="en-IN" sz="3200" dirty="0">
              <a:latin typeface="Tw Cen MT Condensed Extra Bold" panose="020B0803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D89B261-0080-0FCE-A6C1-95D66E8C8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176" y="1954633"/>
            <a:ext cx="2306931" cy="12994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2BD82A-C5F5-8487-39A9-BD102FE2BE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6997" y="1933437"/>
            <a:ext cx="2306716" cy="12730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A6FFC4B-4493-CE4A-90C7-ABFE5ABFB9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0355" y="1945698"/>
            <a:ext cx="2388377" cy="13407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FF5CB8-6396-1031-9790-91BB2DA55C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3945" y="1972514"/>
            <a:ext cx="2143570" cy="12551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587C7A3-BDE9-F8D2-9047-F0CF44037B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6249" y="1963495"/>
            <a:ext cx="2999244" cy="12551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FA1EF03-70E8-5372-7C51-25EEA92025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7270" y="1997649"/>
            <a:ext cx="3018503" cy="12649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F7D6E7-6570-6654-02DD-6BC9CE68DD1D}"/>
              </a:ext>
            </a:extLst>
          </p:cNvPr>
          <p:cNvSpPr/>
          <p:nvPr/>
        </p:nvSpPr>
        <p:spPr>
          <a:xfrm>
            <a:off x="0" y="1268361"/>
            <a:ext cx="12192000" cy="2064774"/>
          </a:xfrm>
          <a:prstGeom prst="rect">
            <a:avLst/>
          </a:prstGeom>
          <a:solidFill>
            <a:srgbClr val="AEBF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A74B8A-0C09-722A-F110-3EEC1EE8BD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7199" y="1629006"/>
            <a:ext cx="9628574" cy="428636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803370DB-771C-06F6-0BF5-5D5AAF6836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6436818"/>
                  </p:ext>
                </p:extLst>
              </p:nvPr>
            </p:nvGraphicFramePr>
            <p:xfrm>
              <a:off x="185250" y="827426"/>
              <a:ext cx="2731042" cy="5928359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731042" cy="5928359"/>
                    </a:xfrm>
                    <a:prstGeom prst="rect">
                      <a:avLst/>
                    </a:prstGeom>
                  </am3d:spPr>
                  <am3d:camera>
                    <am3d:pos x="0" y="0" z="542708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7" d="1000000"/>
                    <am3d:preTrans dx="0" dy="-17944937" dz="305348"/>
                    <am3d:scale>
                      <am3d:sx n="1000000" d="1000000"/>
                      <am3d:sy n="1000000" d="1000000"/>
                      <am3d:sz n="1000000" d="1000000"/>
                    </am3d:scale>
                    <am3d:rot ax="10174865" ay="2447598" az="10389012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61377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803370DB-771C-06F6-0BF5-5D5AAF6836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5250" y="827426"/>
                <a:ext cx="2731042" cy="59283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729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4837F"/>
            </a:gs>
            <a:gs pos="21000">
              <a:srgbClr val="9AA4A2"/>
            </a:gs>
            <a:gs pos="100000">
              <a:srgbClr val="C7DED8"/>
            </a:gs>
            <a:gs pos="37753">
              <a:srgbClr val="A5B4B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E43F13-74D2-0DE1-A98B-CA3794E11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08FE34-407A-B135-A72F-4F00336E7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645" cy="848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D90EA2-F9A8-4E8E-0C9A-F567F8157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476" y="206587"/>
            <a:ext cx="553340" cy="5459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C9972D-D90E-4A8B-68DE-E043C6DEC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164" y="1397583"/>
            <a:ext cx="580452" cy="5804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8697B7-346A-5593-B1F9-05512B057D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577" y="1413702"/>
            <a:ext cx="523220" cy="5232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051770-AC75-7DDE-1E2A-338578B80DDE}"/>
              </a:ext>
            </a:extLst>
          </p:cNvPr>
          <p:cNvSpPr txBox="1"/>
          <p:nvPr/>
        </p:nvSpPr>
        <p:spPr>
          <a:xfrm>
            <a:off x="4392944" y="167807"/>
            <a:ext cx="367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Excel Dashboard - 2</a:t>
            </a:r>
            <a:endParaRPr lang="en-IN" sz="3200" dirty="0">
              <a:latin typeface="Tw Cen MT Condensed Extra Bold" panose="020B08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D9A72D-95D2-ED57-BB67-EA7C2C173459}"/>
              </a:ext>
            </a:extLst>
          </p:cNvPr>
          <p:cNvSpPr txBox="1"/>
          <p:nvPr/>
        </p:nvSpPr>
        <p:spPr>
          <a:xfrm>
            <a:off x="4331110" y="1422032"/>
            <a:ext cx="367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Power BI Dashboard</a:t>
            </a:r>
            <a:endParaRPr lang="en-IN" sz="3200" dirty="0">
              <a:latin typeface="Tw Cen MT Condensed Extra Bold" panose="020B08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A53942-1737-7AE6-C4E5-994212B3F95B}"/>
              </a:ext>
            </a:extLst>
          </p:cNvPr>
          <p:cNvSpPr txBox="1"/>
          <p:nvPr/>
        </p:nvSpPr>
        <p:spPr>
          <a:xfrm>
            <a:off x="8081537" y="1422033"/>
            <a:ext cx="367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Tableau Dashboard</a:t>
            </a:r>
            <a:endParaRPr lang="en-IN" sz="3200" dirty="0">
              <a:latin typeface="Tw Cen MT Condensed Extra Bold" panose="020B0803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1D305B4-02B4-8ACF-B683-DF8BE02CF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176" y="1954633"/>
            <a:ext cx="2306931" cy="12994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789532-CEFA-162E-5E86-6B13FBFFE2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997" y="1933437"/>
            <a:ext cx="2306716" cy="12730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F161D5C-F53F-6967-8D97-FAEDECBBDF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355" y="1945698"/>
            <a:ext cx="2388377" cy="13407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4D92596-E0E0-808B-178E-C286CD7802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3945" y="1972514"/>
            <a:ext cx="2143570" cy="12551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D6AD201-6B99-B341-B8CD-8902C420E4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6249" y="1963495"/>
            <a:ext cx="2999244" cy="12551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3DE3F90-025D-D518-F310-F6DE90227A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27270" y="1997649"/>
            <a:ext cx="3018503" cy="1264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0EF7DE-B888-21E9-590C-B48A708E6A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7636" y="1869646"/>
            <a:ext cx="2562924" cy="14005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AD19E5-0055-471F-BB8C-D45650FB4C92}"/>
              </a:ext>
            </a:extLst>
          </p:cNvPr>
          <p:cNvSpPr/>
          <p:nvPr/>
        </p:nvSpPr>
        <p:spPr>
          <a:xfrm>
            <a:off x="0" y="1268361"/>
            <a:ext cx="12192000" cy="2064774"/>
          </a:xfrm>
          <a:prstGeom prst="rect">
            <a:avLst/>
          </a:prstGeom>
          <a:solidFill>
            <a:srgbClr val="AEBF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8C33F2-C2C3-258C-0A2D-72A8EDCE98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227" y="1319650"/>
            <a:ext cx="9476575" cy="421869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DA52C6F6-BCDC-A6B1-392B-A0567866BB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6833544"/>
                  </p:ext>
                </p:extLst>
              </p:nvPr>
            </p:nvGraphicFramePr>
            <p:xfrm>
              <a:off x="9628491" y="705003"/>
              <a:ext cx="2959422" cy="560482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959422" cy="5604821"/>
                    </a:xfrm>
                    <a:prstGeom prst="rect">
                      <a:avLst/>
                    </a:prstGeom>
                  </am3d:spPr>
                  <am3d:camera>
                    <am3d:pos x="0" y="0" z="542708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7" d="1000000"/>
                    <am3d:preTrans dx="0" dy="-17944937" dz="305348"/>
                    <am3d:scale>
                      <am3d:sx n="1000000" d="1000000"/>
                      <am3d:sy n="1000000" d="1000000"/>
                      <am3d:sz n="1000000" d="1000000"/>
                    </am3d:scale>
                    <am3d:rot ax="-9891033" ay="2072740" az="-10276275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61377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DA52C6F6-BCDC-A6B1-392B-A0567866BB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28491" y="705003"/>
                <a:ext cx="2959422" cy="56048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9882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4837F"/>
            </a:gs>
            <a:gs pos="21000">
              <a:srgbClr val="9AA4A2"/>
            </a:gs>
            <a:gs pos="100000">
              <a:srgbClr val="C7DED8"/>
            </a:gs>
            <a:gs pos="37753">
              <a:srgbClr val="A5B4B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587664-F970-90F8-055D-5D7CB9563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F365BD2-157D-AF01-BA39-A3B4B888E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645" cy="848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6AF9F-2CCD-8ED5-7BEA-C10430C08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84" y="2357901"/>
            <a:ext cx="553340" cy="5459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9A387D-EE58-2D09-28CE-C725FDE8F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799" y="234466"/>
            <a:ext cx="580452" cy="5804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EE6DA2-135D-1B9B-5D14-79C9D50CB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577" y="1413702"/>
            <a:ext cx="523220" cy="5232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3675AF-A789-6F2E-8479-DB1B707AC646}"/>
              </a:ext>
            </a:extLst>
          </p:cNvPr>
          <p:cNvSpPr txBox="1"/>
          <p:nvPr/>
        </p:nvSpPr>
        <p:spPr>
          <a:xfrm>
            <a:off x="136454" y="1940299"/>
            <a:ext cx="367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Excel Dashboard - 2</a:t>
            </a:r>
            <a:endParaRPr lang="en-IN" sz="3200" dirty="0">
              <a:latin typeface="Tw Cen MT Condensed Extra Bold" panose="020B08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6AC07E-5729-61CE-39B8-488C8C788BF9}"/>
              </a:ext>
            </a:extLst>
          </p:cNvPr>
          <p:cNvSpPr txBox="1"/>
          <p:nvPr/>
        </p:nvSpPr>
        <p:spPr>
          <a:xfrm>
            <a:off x="3900250" y="187883"/>
            <a:ext cx="4014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Power BI Dashboard - 1</a:t>
            </a:r>
            <a:endParaRPr lang="en-IN" sz="3200" dirty="0">
              <a:latin typeface="Tw Cen MT Condensed Extra Bold" panose="020B08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A25C5-7436-1E4F-4B2C-68928214FEF9}"/>
              </a:ext>
            </a:extLst>
          </p:cNvPr>
          <p:cNvSpPr txBox="1"/>
          <p:nvPr/>
        </p:nvSpPr>
        <p:spPr>
          <a:xfrm>
            <a:off x="8081537" y="1422033"/>
            <a:ext cx="367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Tableau Dashboard</a:t>
            </a:r>
            <a:endParaRPr lang="en-IN" sz="3200" dirty="0">
              <a:latin typeface="Tw Cen MT Condensed Extra Bold" panose="020B0803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D99762E-3592-2AB1-A29B-491137F6C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997" y="1933437"/>
            <a:ext cx="2306716" cy="12730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F65552-12B0-D21C-A1F9-FC3D30DEE8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0355" y="1945698"/>
            <a:ext cx="2388377" cy="13407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BAA1181-407C-96EB-1BB8-F61FA41B06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3945" y="1972514"/>
            <a:ext cx="2143570" cy="12551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3C8CA2-C458-6710-5ECD-0397E2666C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6249" y="1963495"/>
            <a:ext cx="2999244" cy="12551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BE0A06A-99AF-89D4-0FB6-C78AFE5B61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7270" y="1997649"/>
            <a:ext cx="3018503" cy="1264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99F894-EE43-BA9A-C2E6-D0138A5E9E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7636" y="1869646"/>
            <a:ext cx="2562924" cy="14005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22BF88-F7B6-00C2-488A-8539536461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42" y="1809568"/>
            <a:ext cx="2234522" cy="9947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DEBD91-D51C-4EC7-4DC4-447BBDFCA541}"/>
              </a:ext>
            </a:extLst>
          </p:cNvPr>
          <p:cNvSpPr/>
          <p:nvPr/>
        </p:nvSpPr>
        <p:spPr>
          <a:xfrm>
            <a:off x="0" y="1268361"/>
            <a:ext cx="12192000" cy="2064774"/>
          </a:xfrm>
          <a:prstGeom prst="rect">
            <a:avLst/>
          </a:prstGeom>
          <a:solidFill>
            <a:srgbClr val="AEBF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B68B337-25CC-F572-1BB1-26530E9ECD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633" y="1025647"/>
            <a:ext cx="9296433" cy="523659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D0DF9CF6-CBD9-98BE-AF1E-7206419004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1786115"/>
                  </p:ext>
                </p:extLst>
              </p:nvPr>
            </p:nvGraphicFramePr>
            <p:xfrm>
              <a:off x="9708487" y="676773"/>
              <a:ext cx="2650146" cy="568094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650146" cy="5680947"/>
                    </a:xfrm>
                    <a:prstGeom prst="rect">
                      <a:avLst/>
                    </a:prstGeom>
                  </am3d:spPr>
                  <am3d:camera>
                    <am3d:pos x="0" y="0" z="542708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7" d="1000000"/>
                    <am3d:preTrans dx="0" dy="-17944937" dz="30534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675241" ay="579339" az="-10779038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61377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D0DF9CF6-CBD9-98BE-AF1E-7206419004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08487" y="676773"/>
                <a:ext cx="2650146" cy="56809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6205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4837F"/>
            </a:gs>
            <a:gs pos="21000">
              <a:srgbClr val="9AA4A2"/>
            </a:gs>
            <a:gs pos="100000">
              <a:srgbClr val="C7DED8"/>
            </a:gs>
            <a:gs pos="37753">
              <a:srgbClr val="A5B4B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68B2C6-E64D-EE6B-753B-58A74EA0A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B684DAA-7CFD-105B-E793-B48D1AC81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645" cy="848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7D87D-182E-E40D-5E14-BE5EC4691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84" y="2357901"/>
            <a:ext cx="553340" cy="5459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3F6F4A-F5C7-599A-BF44-6B3989367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799" y="234466"/>
            <a:ext cx="580452" cy="5804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CF167F-E285-BFF6-B1AF-85D3D9A2C4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577" y="1413702"/>
            <a:ext cx="523220" cy="5232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A69C47-A72F-1802-158B-569BB64AC3E5}"/>
              </a:ext>
            </a:extLst>
          </p:cNvPr>
          <p:cNvSpPr txBox="1"/>
          <p:nvPr/>
        </p:nvSpPr>
        <p:spPr>
          <a:xfrm>
            <a:off x="136454" y="1940299"/>
            <a:ext cx="367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Excel Dashboard - 2</a:t>
            </a:r>
            <a:endParaRPr lang="en-IN" sz="3200" dirty="0">
              <a:latin typeface="Tw Cen MT Condensed Extra Bold" panose="020B08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703293-838D-6DE3-9052-56D162CEA737}"/>
              </a:ext>
            </a:extLst>
          </p:cNvPr>
          <p:cNvSpPr txBox="1"/>
          <p:nvPr/>
        </p:nvSpPr>
        <p:spPr>
          <a:xfrm>
            <a:off x="3900250" y="187883"/>
            <a:ext cx="4014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Power BI Dashboard - 2</a:t>
            </a:r>
            <a:endParaRPr lang="en-IN" sz="3200" dirty="0">
              <a:latin typeface="Tw Cen MT Condensed Extra Bold" panose="020B08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16385C-7FEE-85DA-1261-1E40B8ED33C9}"/>
              </a:ext>
            </a:extLst>
          </p:cNvPr>
          <p:cNvSpPr txBox="1"/>
          <p:nvPr/>
        </p:nvSpPr>
        <p:spPr>
          <a:xfrm>
            <a:off x="8081537" y="1422033"/>
            <a:ext cx="367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Tableau Dashboard</a:t>
            </a:r>
            <a:endParaRPr lang="en-IN" sz="3200" dirty="0">
              <a:latin typeface="Tw Cen MT Condensed Extra Bold" panose="020B0803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3D04543-CE3B-3061-21FC-27FF46EDC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6249" y="1963495"/>
            <a:ext cx="2999244" cy="12551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6423A24-A5CC-FCE0-51E3-228B0949E7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7270" y="1997649"/>
            <a:ext cx="3018503" cy="12649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1E8BB1-B12F-4FE6-5FB1-8AD76C9422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3050" y="1869646"/>
            <a:ext cx="2511921" cy="14149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F4344B-1494-2BCB-C860-D4732D3814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636" y="1869646"/>
            <a:ext cx="2562924" cy="14005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3D8B4D-FC00-75F2-9AF3-80DFDCA5C8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42" y="1809568"/>
            <a:ext cx="2234522" cy="99474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915FA3-B1D9-3236-927B-AE88833C99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0355" y="1945698"/>
            <a:ext cx="2388377" cy="13407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4E19838-2357-FCB3-2EBE-DEAFDA0EF0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1686" y="1936922"/>
            <a:ext cx="2143570" cy="12551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CDA409-1573-82C1-B4F3-BD31BFE414B9}"/>
              </a:ext>
            </a:extLst>
          </p:cNvPr>
          <p:cNvSpPr/>
          <p:nvPr/>
        </p:nvSpPr>
        <p:spPr>
          <a:xfrm>
            <a:off x="0" y="1268361"/>
            <a:ext cx="12192000" cy="2064774"/>
          </a:xfrm>
          <a:prstGeom prst="rect">
            <a:avLst/>
          </a:prstGeom>
          <a:solidFill>
            <a:srgbClr val="AEBF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4E24B01-37EA-D4C4-D813-A7ED916206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7445" y="1268361"/>
            <a:ext cx="8971030" cy="495084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FE36A0C9-B831-5ED8-FE0E-9E424FEDEC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7499596"/>
                  </p:ext>
                </p:extLst>
              </p:nvPr>
            </p:nvGraphicFramePr>
            <p:xfrm>
              <a:off x="-38472" y="712939"/>
              <a:ext cx="2959420" cy="562385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959420" cy="5623852"/>
                    </a:xfrm>
                    <a:prstGeom prst="rect">
                      <a:avLst/>
                    </a:prstGeom>
                  </am3d:spPr>
                  <am3d:camera>
                    <am3d:pos x="0" y="0" z="542708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7" d="1000000"/>
                    <am3d:preTrans dx="0" dy="-17944937" dz="305348"/>
                    <am3d:scale>
                      <am3d:sx n="1000000" d="1000000"/>
                      <am3d:sy n="1000000" d="1000000"/>
                      <am3d:sz n="1000000" d="1000000"/>
                    </am3d:scale>
                    <am3d:rot ax="-9942209" ay="-1972748" az="10327438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61377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FE36A0C9-B831-5ED8-FE0E-9E424FEDEC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38472" y="712939"/>
                <a:ext cx="2959420" cy="56238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2523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4837F"/>
            </a:gs>
            <a:gs pos="21000">
              <a:srgbClr val="9AA4A2"/>
            </a:gs>
            <a:gs pos="100000">
              <a:srgbClr val="C7DED8"/>
            </a:gs>
            <a:gs pos="37753">
              <a:srgbClr val="A5B4B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F1D7A9-4E9B-9ED4-0E99-034C9CB66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BFE96E-ECE8-564F-801D-E1045642F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645" cy="848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5689CD-5B62-F9B0-3BDB-CA9DDB915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84" y="2357901"/>
            <a:ext cx="553340" cy="5459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E7251C-9C62-395B-DB94-6FC24D056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799" y="234466"/>
            <a:ext cx="580452" cy="5804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AC48CF-E380-DB0A-282E-F16125725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577" y="1413702"/>
            <a:ext cx="523220" cy="5232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5C0EC8-A731-77A8-521B-8AAAFFC8DD77}"/>
              </a:ext>
            </a:extLst>
          </p:cNvPr>
          <p:cNvSpPr txBox="1"/>
          <p:nvPr/>
        </p:nvSpPr>
        <p:spPr>
          <a:xfrm>
            <a:off x="136454" y="1940299"/>
            <a:ext cx="367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Excel Dashboard - 2</a:t>
            </a:r>
            <a:endParaRPr lang="en-IN" sz="3200" dirty="0">
              <a:latin typeface="Tw Cen MT Condensed Extra Bold" panose="020B08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DC15E2-6290-9461-4DFB-96400B26FE0A}"/>
              </a:ext>
            </a:extLst>
          </p:cNvPr>
          <p:cNvSpPr txBox="1"/>
          <p:nvPr/>
        </p:nvSpPr>
        <p:spPr>
          <a:xfrm>
            <a:off x="3900250" y="187883"/>
            <a:ext cx="4014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Power BI Dashboard - 3</a:t>
            </a:r>
            <a:endParaRPr lang="en-IN" sz="3200" dirty="0">
              <a:latin typeface="Tw Cen MT Condensed Extra Bold" panose="020B08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929968-DE5A-8AF3-10AE-C18C20527165}"/>
              </a:ext>
            </a:extLst>
          </p:cNvPr>
          <p:cNvSpPr txBox="1"/>
          <p:nvPr/>
        </p:nvSpPr>
        <p:spPr>
          <a:xfrm>
            <a:off x="8081537" y="1422033"/>
            <a:ext cx="367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Tableau Dashboard</a:t>
            </a:r>
            <a:endParaRPr lang="en-IN" sz="3200" dirty="0">
              <a:latin typeface="Tw Cen MT Condensed Extra Bold" panose="020B0803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B1FCC5F-5920-C7BB-3EF3-74BEC5E0F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6249" y="1963495"/>
            <a:ext cx="2999244" cy="12551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53CA935-76D8-1481-07EB-9240B7FB9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7270" y="1997649"/>
            <a:ext cx="3018503" cy="12649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2324DC2-CF38-78C8-3EE9-3E62B80617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3050" y="1869646"/>
            <a:ext cx="2511921" cy="14149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2C354A-BE26-EDF4-9CC0-F2FAC4E10D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636" y="1869646"/>
            <a:ext cx="2562924" cy="14005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110ECE-DA44-4D4B-49FB-0C3C9167CB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42" y="1809568"/>
            <a:ext cx="2234522" cy="9947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FFE014-6579-7D21-37A3-7BD26FD0A4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4520" y="1907948"/>
            <a:ext cx="2236487" cy="12342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9F3C571-83F9-9FEC-913A-36402D5047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1686" y="1936922"/>
            <a:ext cx="2143570" cy="12551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73184F-9BAE-CA63-02B9-761CA90A3088}"/>
              </a:ext>
            </a:extLst>
          </p:cNvPr>
          <p:cNvSpPr/>
          <p:nvPr/>
        </p:nvSpPr>
        <p:spPr>
          <a:xfrm>
            <a:off x="0" y="1268361"/>
            <a:ext cx="12192000" cy="2064774"/>
          </a:xfrm>
          <a:prstGeom prst="rect">
            <a:avLst/>
          </a:prstGeom>
          <a:solidFill>
            <a:srgbClr val="AEBF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DA1E2C2-9C3B-4183-CFE4-62BCA44E50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65844" y="1169156"/>
            <a:ext cx="8392957" cy="471142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A085F358-FD2A-42F7-8664-8153994BFC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9738111"/>
                  </p:ext>
                </p:extLst>
              </p:nvPr>
            </p:nvGraphicFramePr>
            <p:xfrm>
              <a:off x="-178278" y="536307"/>
              <a:ext cx="3206832" cy="545256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3206832" cy="5452567"/>
                    </a:xfrm>
                    <a:prstGeom prst="rect">
                      <a:avLst/>
                    </a:prstGeom>
                  </am3d:spPr>
                  <am3d:camera>
                    <am3d:pos x="0" y="0" z="542708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7" d="1000000"/>
                    <am3d:preTrans dx="0" dy="-17944937" dz="305348"/>
                    <am3d:scale>
                      <am3d:sx n="1000000" d="1000000"/>
                      <am3d:sy n="1000000" d="1000000"/>
                      <am3d:sz n="1000000" d="1000000"/>
                    </am3d:scale>
                    <am3d:rot ax="-8563611" ay="-1690089" az="9614341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61377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A085F358-FD2A-42F7-8664-8153994BFC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178278" y="536307"/>
                <a:ext cx="3206832" cy="54525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469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4837F"/>
            </a:gs>
            <a:gs pos="21000">
              <a:srgbClr val="9AA4A2"/>
            </a:gs>
            <a:gs pos="100000">
              <a:srgbClr val="C7DED8"/>
            </a:gs>
            <a:gs pos="37753">
              <a:srgbClr val="A5B4B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89490B-2003-5A38-A92F-CDF9433E2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925DBF-5E64-A5E4-4BD6-CF4B61516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645" cy="848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601BDD-C750-224D-1512-F853CCE2A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84" y="2357901"/>
            <a:ext cx="553340" cy="5459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2D35DC-16EF-95EB-6BBB-FF11E5AA1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799" y="234466"/>
            <a:ext cx="580452" cy="5804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ED3B1F-A356-FB01-7ED0-67237BB02F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577" y="1413702"/>
            <a:ext cx="523220" cy="5232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CDDE78-177F-D2CA-06F2-E3AE7E53EE63}"/>
              </a:ext>
            </a:extLst>
          </p:cNvPr>
          <p:cNvSpPr txBox="1"/>
          <p:nvPr/>
        </p:nvSpPr>
        <p:spPr>
          <a:xfrm>
            <a:off x="136454" y="1940299"/>
            <a:ext cx="367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Excel Dashboard - 2</a:t>
            </a:r>
            <a:endParaRPr lang="en-IN" sz="3200" dirty="0">
              <a:latin typeface="Tw Cen MT Condensed Extra Bold" panose="020B08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952A4E-4354-DB3E-3456-8BB79A0F1B78}"/>
              </a:ext>
            </a:extLst>
          </p:cNvPr>
          <p:cNvSpPr txBox="1"/>
          <p:nvPr/>
        </p:nvSpPr>
        <p:spPr>
          <a:xfrm>
            <a:off x="3900250" y="187883"/>
            <a:ext cx="4014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Power BI Dashboard - 4</a:t>
            </a:r>
            <a:endParaRPr lang="en-IN" sz="3200" dirty="0">
              <a:latin typeface="Tw Cen MT Condensed Extra Bold" panose="020B08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2DDA81-E9DB-818D-CACA-31E97C067EAA}"/>
              </a:ext>
            </a:extLst>
          </p:cNvPr>
          <p:cNvSpPr txBox="1"/>
          <p:nvPr/>
        </p:nvSpPr>
        <p:spPr>
          <a:xfrm>
            <a:off x="8081537" y="1422033"/>
            <a:ext cx="367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Tableau Dashboard</a:t>
            </a:r>
            <a:endParaRPr lang="en-IN" sz="3200" dirty="0">
              <a:latin typeface="Tw Cen MT Condensed Extra Bold" panose="020B0803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6E80B02-C850-A10F-2132-621BF4EC7A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6249" y="1963495"/>
            <a:ext cx="2999244" cy="12551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888084E-5F48-6CC3-51AB-27D7B8FF00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7270" y="1997649"/>
            <a:ext cx="3018503" cy="12649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EE322C-F421-FAD7-1EEA-ECD88249E7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3050" y="1869646"/>
            <a:ext cx="2511921" cy="14149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7FAA14-C76E-D5F8-ABCA-4BA352EBE3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636" y="1869646"/>
            <a:ext cx="2562924" cy="14005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5A369C-210E-348E-815B-DF714506C1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42" y="1809568"/>
            <a:ext cx="2234522" cy="9947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7DDD61-73B2-915E-7542-1C8BF70C18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4520" y="1907948"/>
            <a:ext cx="2236487" cy="12342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495F975-ECAB-966D-2812-8C706A24DD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0884" y="1837106"/>
            <a:ext cx="2461041" cy="13815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13F97C-6CD4-2008-305B-37FB5D08BA16}"/>
              </a:ext>
            </a:extLst>
          </p:cNvPr>
          <p:cNvSpPr/>
          <p:nvPr/>
        </p:nvSpPr>
        <p:spPr>
          <a:xfrm>
            <a:off x="0" y="1268361"/>
            <a:ext cx="12192000" cy="2064774"/>
          </a:xfrm>
          <a:prstGeom prst="rect">
            <a:avLst/>
          </a:prstGeom>
          <a:solidFill>
            <a:srgbClr val="AEBF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424262D-B84C-ED91-2C4C-C21D286203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590" y="1120488"/>
            <a:ext cx="8513565" cy="498495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350F72D5-C144-33EE-013D-2B320E0560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7961802"/>
                  </p:ext>
                </p:extLst>
              </p:nvPr>
            </p:nvGraphicFramePr>
            <p:xfrm>
              <a:off x="9436695" y="454597"/>
              <a:ext cx="2788136" cy="5757075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788136" cy="5757075"/>
                    </a:xfrm>
                    <a:prstGeom prst="rect">
                      <a:avLst/>
                    </a:prstGeom>
                  </am3d:spPr>
                  <am3d:camera>
                    <am3d:pos x="0" y="0" z="542708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7" d="1000000"/>
                    <am3d:preTrans dx="0" dy="-17944937" dz="30534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656157" ay="1077095" az="-10755621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61377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350F72D5-C144-33EE-013D-2B320E0560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36695" y="454597"/>
                <a:ext cx="2788136" cy="57570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7763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4837F"/>
            </a:gs>
            <a:gs pos="21000">
              <a:srgbClr val="9AA4A2"/>
            </a:gs>
            <a:gs pos="100000">
              <a:srgbClr val="C7DED8"/>
            </a:gs>
            <a:gs pos="37753">
              <a:srgbClr val="A5B4B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620E9D-AC3B-D77A-F23F-8E8743B66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5149BDE-F1F8-4CA2-12C5-7410FAC53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645" cy="848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480AA0-B489-2A41-7B74-5B4532043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84" y="2357901"/>
            <a:ext cx="553340" cy="5459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C0F54D-FBA0-0394-61EE-5A38F6E95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262" y="1945477"/>
            <a:ext cx="580452" cy="5804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92C59F-A8EC-D99B-D0EC-BE4E1B188D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498" y="294755"/>
            <a:ext cx="523220" cy="5232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451DDF-6D88-8761-D00F-874C660E2DD5}"/>
              </a:ext>
            </a:extLst>
          </p:cNvPr>
          <p:cNvSpPr txBox="1"/>
          <p:nvPr/>
        </p:nvSpPr>
        <p:spPr>
          <a:xfrm>
            <a:off x="136454" y="1940299"/>
            <a:ext cx="367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Excel Dashboard - 2</a:t>
            </a:r>
            <a:endParaRPr lang="en-IN" sz="3200" dirty="0">
              <a:latin typeface="Tw Cen MT Condensed Extra Bold" panose="020B08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921C95-5F09-7E8E-55C0-7D77FDCCCDB4}"/>
              </a:ext>
            </a:extLst>
          </p:cNvPr>
          <p:cNvSpPr txBox="1"/>
          <p:nvPr/>
        </p:nvSpPr>
        <p:spPr>
          <a:xfrm>
            <a:off x="3845404" y="1974137"/>
            <a:ext cx="4014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Power BI Dashboard - 4</a:t>
            </a:r>
            <a:endParaRPr lang="en-IN" sz="3200" dirty="0">
              <a:latin typeface="Tw Cen MT Condensed Extra Bold" panose="020B08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EBFB31-539D-9B96-412E-D9BC23174EA7}"/>
              </a:ext>
            </a:extLst>
          </p:cNvPr>
          <p:cNvSpPr txBox="1"/>
          <p:nvPr/>
        </p:nvSpPr>
        <p:spPr>
          <a:xfrm>
            <a:off x="4014130" y="233200"/>
            <a:ext cx="367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Tableau Dashboard - 1</a:t>
            </a:r>
            <a:endParaRPr lang="en-IN" sz="3200" dirty="0">
              <a:latin typeface="Tw Cen MT Condensed Extra Bold" panose="020B0803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0F08545-8C7C-F4E9-BC02-449BD81F5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7270" y="1997649"/>
            <a:ext cx="3018503" cy="12649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58B9C1A-58E9-F2DA-03F3-AFDA97C902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3050" y="1869646"/>
            <a:ext cx="2511921" cy="14149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BCA12F-4A00-5D78-626C-FBEFAF2BC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636" y="1869646"/>
            <a:ext cx="2562924" cy="14005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5E9DFD-5553-3966-2DE3-C14887F3D1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42" y="1809568"/>
            <a:ext cx="2234522" cy="9947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410AFB-0455-623E-0324-C0CE2427B8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4520" y="1907948"/>
            <a:ext cx="2236487" cy="12342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8A88820-2495-CF8D-A91A-1E2A185D1B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0884" y="1837106"/>
            <a:ext cx="2461041" cy="13815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4244A68-2BF7-3BCE-0D83-D13A0DC78B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0380" y="1951188"/>
            <a:ext cx="2220920" cy="13004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5A80D2-3549-F8D5-5736-8046F754DE85}"/>
              </a:ext>
            </a:extLst>
          </p:cNvPr>
          <p:cNvSpPr/>
          <p:nvPr/>
        </p:nvSpPr>
        <p:spPr>
          <a:xfrm>
            <a:off x="0" y="1268361"/>
            <a:ext cx="12192000" cy="2064774"/>
          </a:xfrm>
          <a:prstGeom prst="rect">
            <a:avLst/>
          </a:prstGeom>
          <a:solidFill>
            <a:srgbClr val="AEBF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6704E0D-629D-992C-688D-4AFE449C45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086" y="1508405"/>
            <a:ext cx="9430515" cy="434755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63A5ED10-F2C4-B232-F811-90864ED82C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8468298"/>
                  </p:ext>
                </p:extLst>
              </p:nvPr>
            </p:nvGraphicFramePr>
            <p:xfrm>
              <a:off x="9828934" y="1351088"/>
              <a:ext cx="2160506" cy="486351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160506" cy="4863517"/>
                    </a:xfrm>
                    <a:prstGeom prst="rect">
                      <a:avLst/>
                    </a:prstGeom>
                  </am3d:spPr>
                  <am3d:camera>
                    <am3d:pos x="0" y="0" z="542708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7" d="1000000"/>
                    <am3d:preTrans dx="0" dy="-17944937" dz="305348"/>
                    <am3d:scale>
                      <am3d:sx n="1000000" d="1000000"/>
                      <am3d:sy n="1000000" d="1000000"/>
                      <am3d:sz n="1000000" d="1000000"/>
                    </am3d:scale>
                    <am3d:rot ax="9204593" ay="-2834230" az="-9589315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1490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63A5ED10-F2C4-B232-F811-90864ED82C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28934" y="1351088"/>
                <a:ext cx="2160506" cy="48635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3530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4837F"/>
            </a:gs>
            <a:gs pos="21000">
              <a:srgbClr val="9AA4A2"/>
            </a:gs>
            <a:gs pos="100000">
              <a:srgbClr val="C7DED8"/>
            </a:gs>
            <a:gs pos="37753">
              <a:srgbClr val="A5B4B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E8DE72-7427-6CEC-3B5C-CDACFDEB7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FF6CC7-E175-EB5C-7DA3-539449AC0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645" cy="848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A9B177-2FFE-77C8-3317-0E0F8B187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84" y="2357901"/>
            <a:ext cx="553340" cy="5459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03B1F7-B869-4821-7406-D823DD078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262" y="1945477"/>
            <a:ext cx="580452" cy="5804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3E3E84-D4BB-2037-EAF4-BD2B88B62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498" y="294755"/>
            <a:ext cx="523220" cy="5232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6E96460-6F76-538B-242D-FE698F8957AC}"/>
              </a:ext>
            </a:extLst>
          </p:cNvPr>
          <p:cNvSpPr txBox="1"/>
          <p:nvPr/>
        </p:nvSpPr>
        <p:spPr>
          <a:xfrm>
            <a:off x="136454" y="1940299"/>
            <a:ext cx="367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Excel Dashboard - 2</a:t>
            </a:r>
            <a:endParaRPr lang="en-IN" sz="3200" dirty="0">
              <a:latin typeface="Tw Cen MT Condensed Extra Bold" panose="020B08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2815FC-3C89-2BB0-5F59-FC7C3A84EB2B}"/>
              </a:ext>
            </a:extLst>
          </p:cNvPr>
          <p:cNvSpPr txBox="1"/>
          <p:nvPr/>
        </p:nvSpPr>
        <p:spPr>
          <a:xfrm>
            <a:off x="3845404" y="1974137"/>
            <a:ext cx="4014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Power BI Dashboard - 4</a:t>
            </a:r>
            <a:endParaRPr lang="en-IN" sz="3200" dirty="0">
              <a:latin typeface="Tw Cen MT Condensed Extra Bold" panose="020B08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285C4E-02EF-E494-1D15-362D909915DE}"/>
              </a:ext>
            </a:extLst>
          </p:cNvPr>
          <p:cNvSpPr txBox="1"/>
          <p:nvPr/>
        </p:nvSpPr>
        <p:spPr>
          <a:xfrm>
            <a:off x="4014130" y="233200"/>
            <a:ext cx="367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Tableau Dashboard - 2</a:t>
            </a:r>
            <a:endParaRPr lang="en-IN" sz="3200" dirty="0">
              <a:latin typeface="Tw Cen MT Condensed Extra Bold" panose="020B0803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0177F99-743C-DD0E-1273-BAD71E2D2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050" y="1869646"/>
            <a:ext cx="2511921" cy="14149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87B8AE-400C-8C73-76FF-5D340366C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636" y="1869646"/>
            <a:ext cx="2562924" cy="14005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234878-5839-55C8-FD51-62777A7F79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42" y="1809568"/>
            <a:ext cx="2234522" cy="9947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DDC3E2-F727-A17E-EA6C-A9B60D5A12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4520" y="1907948"/>
            <a:ext cx="2236487" cy="12342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8CE45F7-5061-01C3-5117-0F30C8168C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0884" y="1837106"/>
            <a:ext cx="2461041" cy="13815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FAE0B6B-2E8F-6F08-6E03-6B5CAAB3CB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0380" y="1951188"/>
            <a:ext cx="2220920" cy="13004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9C86BC-7055-43F8-D41C-170078881D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07650" y="1683537"/>
            <a:ext cx="2529174" cy="11659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791B8A-D1B3-DDD8-2E2C-9EE3F4399EBC}"/>
              </a:ext>
            </a:extLst>
          </p:cNvPr>
          <p:cNvSpPr/>
          <p:nvPr/>
        </p:nvSpPr>
        <p:spPr>
          <a:xfrm>
            <a:off x="0" y="1268361"/>
            <a:ext cx="12192000" cy="2064774"/>
          </a:xfrm>
          <a:prstGeom prst="rect">
            <a:avLst/>
          </a:prstGeom>
          <a:solidFill>
            <a:srgbClr val="AEBF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196F0A5-E698-EB9B-6B9E-ADF197C7FD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5922" y="1395570"/>
            <a:ext cx="8568292" cy="454311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0CC9266A-4918-6031-D63A-006EF9236F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5702405"/>
                  </p:ext>
                </p:extLst>
              </p:nvPr>
            </p:nvGraphicFramePr>
            <p:xfrm>
              <a:off x="9744160" y="1462074"/>
              <a:ext cx="2255682" cy="4787375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255682" cy="4787375"/>
                    </a:xfrm>
                    <a:prstGeom prst="rect">
                      <a:avLst/>
                    </a:prstGeom>
                  </am3d:spPr>
                  <am3d:camera>
                    <am3d:pos x="0" y="0" z="542708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7" d="1000000"/>
                    <am3d:preTrans dx="0" dy="-17944937" dz="305348"/>
                    <am3d:scale>
                      <am3d:sx n="1000000" d="1000000"/>
                      <am3d:sy n="1000000" d="1000000"/>
                      <am3d:sz n="1000000" d="1000000"/>
                    </am3d:scale>
                    <am3d:rot ax="9358041" ay="-2068476" az="-9950023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51490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0CC9266A-4918-6031-D63A-006EF9236F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44160" y="1462074"/>
                <a:ext cx="2255682" cy="47873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1658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4837F"/>
            </a:gs>
            <a:gs pos="21000">
              <a:srgbClr val="9AA4A2"/>
            </a:gs>
            <a:gs pos="100000">
              <a:srgbClr val="C7DED8"/>
            </a:gs>
            <a:gs pos="37753">
              <a:srgbClr val="A5B4B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5EFCEF-5868-8AF5-F7A2-F866FCAD0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6EA665-A117-E453-2D9E-70B1EAD66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645" cy="84853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C2D64848-8268-6017-CD16-9FCD34D2A0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5693066"/>
                  </p:ext>
                </p:extLst>
              </p:nvPr>
            </p:nvGraphicFramePr>
            <p:xfrm rot="20837919">
              <a:off x="30344" y="976935"/>
              <a:ext cx="2712011" cy="5699980"/>
            </p:xfrm>
            <a:graphic>
              <a:graphicData uri="http://schemas.microsoft.com/office/drawing/2017/model3d">
                <am3d:model3d r:embed="rId3">
                  <am3d:spPr>
                    <a:xfrm rot="20837919">
                      <a:off x="0" y="0"/>
                      <a:ext cx="2712011" cy="5699980"/>
                    </a:xfrm>
                    <a:prstGeom prst="rect">
                      <a:avLst/>
                    </a:prstGeom>
                  </am3d:spPr>
                  <am3d:camera>
                    <am3d:pos x="0" y="0" z="542708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7" d="1000000"/>
                    <am3d:preTrans dx="0" dy="-17944937" dz="305348"/>
                    <am3d:scale>
                      <am3d:sx n="1000000" d="1000000"/>
                      <am3d:sy n="1000000" d="1000000"/>
                      <am3d:sz n="1000000" d="1000000"/>
                    </am3d:scale>
                    <am3d:rot ax="9620398" ay="-1723928" az="-102152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377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C2D64848-8268-6017-CD16-9FCD34D2A0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837919">
                <a:off x="30344" y="976935"/>
                <a:ext cx="2712011" cy="56999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9E9577C-460A-D4C1-D770-3B6C26F9B8F4}"/>
              </a:ext>
            </a:extLst>
          </p:cNvPr>
          <p:cNvSpPr txBox="1"/>
          <p:nvPr/>
        </p:nvSpPr>
        <p:spPr>
          <a:xfrm>
            <a:off x="1435510" y="163757"/>
            <a:ext cx="8819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Berlin Sans FB" panose="020E0602020502020306" pitchFamily="34" charset="0"/>
              </a:rPr>
              <a:t>SQL Queries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8E2E41-E87E-6526-A9F9-8B2346D5A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368" y="69901"/>
            <a:ext cx="1677937" cy="1116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77544F-72B5-6272-E029-46ABCA82E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8027" y="1003331"/>
            <a:ext cx="4671553" cy="23506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08BE52-6415-E648-9984-57C51334B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2763" y="2317623"/>
            <a:ext cx="5022420" cy="26008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635BF8-1354-68E9-2BFB-9EA7896134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0217" y="4918519"/>
            <a:ext cx="5151566" cy="17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43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4837F"/>
            </a:gs>
            <a:gs pos="21000">
              <a:srgbClr val="9AA4A2"/>
            </a:gs>
            <a:gs pos="100000">
              <a:srgbClr val="C7DED8"/>
            </a:gs>
            <a:gs pos="37753">
              <a:srgbClr val="A5B4B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3B7EF6-C185-A16B-E731-C8A569F6B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4F2531-5040-9F93-D568-50EC0C86B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645" cy="84853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9D10D3CD-2C52-ACC7-58CD-1B7D06C383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1660547"/>
                  </p:ext>
                </p:extLst>
              </p:nvPr>
            </p:nvGraphicFramePr>
            <p:xfrm>
              <a:off x="0" y="708240"/>
              <a:ext cx="2521231" cy="493781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21231" cy="4937810"/>
                    </a:xfrm>
                    <a:prstGeom prst="rect">
                      <a:avLst/>
                    </a:prstGeom>
                  </am3d:spPr>
                  <am3d:camera>
                    <am3d:pos x="0" y="0" z="542708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7" d="1000000"/>
                    <am3d:preTrans dx="0" dy="-17944937" dz="30534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92774" ay="-1636907" az="1056616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803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9D10D3CD-2C52-ACC7-58CD-1B7D06C383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708240"/>
                <a:ext cx="2521231" cy="493781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24C5708-4140-226E-3B9A-0E84E816EDB4}"/>
              </a:ext>
            </a:extLst>
          </p:cNvPr>
          <p:cNvSpPr txBox="1"/>
          <p:nvPr/>
        </p:nvSpPr>
        <p:spPr>
          <a:xfrm>
            <a:off x="2762865" y="132980"/>
            <a:ext cx="8032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erlin Sans FB" panose="020E0602020502020306" pitchFamily="34" charset="0"/>
              </a:rPr>
              <a:t>Project Overview </a:t>
            </a:r>
            <a:r>
              <a:rPr lang="en-IN" sz="3200" dirty="0"/>
              <a:t>🎯</a:t>
            </a:r>
            <a:r>
              <a:rPr lang="en-US" sz="3200" b="1" dirty="0">
                <a:latin typeface="Berlin Sans FB" panose="020E0602020502020306" pitchFamily="34" charset="0"/>
              </a:rPr>
              <a:t>– AtliQ Hotels</a:t>
            </a:r>
            <a:endParaRPr lang="en-IN" sz="3200" b="1" dirty="0">
              <a:latin typeface="Berlin Sans FB" panose="020E0602020502020306" pitchFamily="34" charset="0"/>
            </a:endParaRPr>
          </a:p>
        </p:txBody>
      </p:sp>
      <p:pic>
        <p:nvPicPr>
          <p:cNvPr id="3" name="Graphic 2" descr="Target with solid fill">
            <a:extLst>
              <a:ext uri="{FF2B5EF4-FFF2-40B4-BE49-F238E27FC236}">
                <a16:creationId xmlns:a16="http://schemas.microsoft.com/office/drawing/2014/main" id="{77CC8488-8962-C9D2-561B-45D41C53E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43468" y="1"/>
            <a:ext cx="848531" cy="8485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4C2D23-2133-0404-D4B8-E3F5D3EF5340}"/>
              </a:ext>
            </a:extLst>
          </p:cNvPr>
          <p:cNvSpPr txBox="1"/>
          <p:nvPr/>
        </p:nvSpPr>
        <p:spPr>
          <a:xfrm>
            <a:off x="3446204" y="1724561"/>
            <a:ext cx="7821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w Cen MT Condensed Extra Bold" panose="020B0803020202020204" pitchFamily="34" charset="0"/>
              </a:rPr>
              <a:t>The Atiq Hotels project presents a comprehensive performance review of key hospitality metrics across multiple hotel branches. The aim is to gain actionable insights into guest behavior, room utilization, revenue optimization, and booking trends.</a:t>
            </a:r>
            <a:endParaRPr lang="en-IN" sz="2000" dirty="0">
              <a:latin typeface="Tw Cen MT Condensed Extra Bold" panose="020B08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D354DE-A1EB-6D81-3A1D-12FEE076500A}"/>
              </a:ext>
            </a:extLst>
          </p:cNvPr>
          <p:cNvSpPr txBox="1"/>
          <p:nvPr/>
        </p:nvSpPr>
        <p:spPr>
          <a:xfrm>
            <a:off x="3586315" y="3810000"/>
            <a:ext cx="75413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w Cen MT Condensed Extra Bold" panose="020B0803020202020204" pitchFamily="34" charset="0"/>
              </a:rPr>
              <a:t>Tools Used:</a:t>
            </a:r>
          </a:p>
          <a:p>
            <a:r>
              <a:rPr lang="en-IN" sz="2000" dirty="0">
                <a:latin typeface="Tw Cen MT Condensed Extra Bold" panose="020B0803020202020204" pitchFamily="34" charset="0"/>
              </a:rPr>
              <a:t>Excel: For data wrangling, calculations, and static dashboards</a:t>
            </a:r>
          </a:p>
          <a:p>
            <a:r>
              <a:rPr lang="en-IN" sz="2000" dirty="0">
                <a:latin typeface="Tw Cen MT Condensed Extra Bold" panose="020B0803020202020204" pitchFamily="34" charset="0"/>
              </a:rPr>
              <a:t>Power BI: For dynamic KPI tracking with slicers &amp; filters</a:t>
            </a:r>
          </a:p>
          <a:p>
            <a:r>
              <a:rPr lang="en-IN" sz="2000" dirty="0">
                <a:latin typeface="Tw Cen MT Condensed Extra Bold" panose="020B0803020202020204" pitchFamily="34" charset="0"/>
              </a:rPr>
              <a:t>Tableau: For storytelling visualizations and deep-dive trend analysis</a:t>
            </a:r>
          </a:p>
          <a:p>
            <a:r>
              <a:rPr lang="en-IN" sz="2000" dirty="0">
                <a:latin typeface="Tw Cen MT Condensed Extra Bold" panose="020B0803020202020204" pitchFamily="34" charset="0"/>
              </a:rPr>
              <a:t>SQL: For structured query-based exploration of performance KPIs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9B7A22-2DC4-69B8-204F-C407EA728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217" y="3048000"/>
            <a:ext cx="1120878" cy="112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77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4837F"/>
            </a:gs>
            <a:gs pos="21000">
              <a:srgbClr val="9AA4A2"/>
            </a:gs>
            <a:gs pos="100000">
              <a:srgbClr val="C7DED8"/>
            </a:gs>
            <a:gs pos="37753">
              <a:srgbClr val="A5B4B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DB582A-EA8E-801E-753D-BDA921DB9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D11B4FD-8628-9B45-9D7B-6AE40E672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645" cy="84853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E474FF16-E354-FFD9-CCDA-5A40888F97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49012"/>
                  </p:ext>
                </p:extLst>
              </p:nvPr>
            </p:nvGraphicFramePr>
            <p:xfrm rot="806731">
              <a:off x="657076" y="443297"/>
              <a:ext cx="2559756" cy="5909327"/>
            </p:xfrm>
            <a:graphic>
              <a:graphicData uri="http://schemas.microsoft.com/office/drawing/2017/model3d">
                <am3d:model3d r:embed="rId3">
                  <am3d:spPr>
                    <a:xfrm rot="806731">
                      <a:off x="0" y="0"/>
                      <a:ext cx="2559756" cy="5909327"/>
                    </a:xfrm>
                    <a:prstGeom prst="rect">
                      <a:avLst/>
                    </a:prstGeom>
                  </am3d:spPr>
                  <am3d:camera>
                    <am3d:pos x="0" y="0" z="542708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7" d="1000000"/>
                    <am3d:preTrans dx="0" dy="-17944937" dz="305348"/>
                    <am3d:scale>
                      <am3d:sx n="1000000" d="1000000"/>
                      <am3d:sy n="1000000" d="1000000"/>
                      <am3d:sz n="1000000" d="1000000"/>
                    </am3d:scale>
                    <am3d:rot ax="10785143" ay="-3535600" az="-107872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377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E474FF16-E354-FFD9-CCDA-5A40888F97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806731">
                <a:off x="657076" y="443297"/>
                <a:ext cx="2559756" cy="590932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3F02FF-BEAF-413E-B157-EED72DD0AB70}"/>
              </a:ext>
            </a:extLst>
          </p:cNvPr>
          <p:cNvSpPr txBox="1"/>
          <p:nvPr/>
        </p:nvSpPr>
        <p:spPr>
          <a:xfrm>
            <a:off x="1435510" y="163757"/>
            <a:ext cx="8819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erlin Sans FB" panose="020E0602020502020306" pitchFamily="34" charset="0"/>
              </a:rPr>
              <a:t>🔍 </a:t>
            </a:r>
            <a:r>
              <a:rPr lang="en-IN" sz="3200" b="1" dirty="0">
                <a:latin typeface="Berlin Sans FB" panose="020E0602020502020306" pitchFamily="34" charset="0"/>
              </a:rPr>
              <a:t>FINAL INSIGHTS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E3C20E-7127-5683-0578-48556A418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045" y="130587"/>
            <a:ext cx="651113" cy="6511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A04617-25F1-5666-5A2C-B894E20AAD83}"/>
              </a:ext>
            </a:extLst>
          </p:cNvPr>
          <p:cNvSpPr txBox="1"/>
          <p:nvPr/>
        </p:nvSpPr>
        <p:spPr>
          <a:xfrm>
            <a:off x="4038081" y="1849203"/>
            <a:ext cx="7101867" cy="372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latin typeface="Tw Cen MT Condensed Extra Bold" panose="020B0803020202020204" pitchFamily="34" charset="0"/>
              </a:rPr>
              <a:t>📌 Business Hotels thrive during weekdays; Luxury Hotels excel during weekends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w Cen MT Condensed Extra Bold" panose="020B0803020202020204" pitchFamily="34" charset="0"/>
              </a:rPr>
              <a:t>📌 Presidential rooms under-utilized – marketing campaigns needed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w Cen MT Condensed Extra Bold" panose="020B0803020202020204" pitchFamily="34" charset="0"/>
              </a:rPr>
              <a:t>📌 Online platforms have high cancellations – loyalty efforts recommended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w Cen MT Condensed Extra Bold" panose="020B0803020202020204" pitchFamily="34" charset="0"/>
              </a:rPr>
              <a:t>📌 Direct bookings provide better margins – push email/SMS remarketing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w Cen MT Condensed Extra Bold" panose="020B0803020202020204" pitchFamily="34" charset="0"/>
              </a:rPr>
              <a:t>📌 Weekday to Weekend conversion opportunity using dynamic pricing</a:t>
            </a:r>
          </a:p>
        </p:txBody>
      </p:sp>
    </p:spTree>
    <p:extLst>
      <p:ext uri="{BB962C8B-B14F-4D97-AF65-F5344CB8AC3E}">
        <p14:creationId xmlns:p14="http://schemas.microsoft.com/office/powerpoint/2010/main" val="3636741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4837F"/>
            </a:gs>
            <a:gs pos="21000">
              <a:srgbClr val="9AA4A2"/>
            </a:gs>
            <a:gs pos="100000">
              <a:srgbClr val="C7DED8"/>
            </a:gs>
            <a:gs pos="37753">
              <a:srgbClr val="A5B4B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8D3A1-AEBC-53F2-C4E6-0EA40C970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3143039-E681-4505-FAA9-624842807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645" cy="84853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0F4B7476-8A13-E35C-4CAD-B5C4EDE02C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600130"/>
                  </p:ext>
                </p:extLst>
              </p:nvPr>
            </p:nvGraphicFramePr>
            <p:xfrm rot="284726">
              <a:off x="8921236" y="557487"/>
              <a:ext cx="2864262" cy="5680947"/>
            </p:xfrm>
            <a:graphic>
              <a:graphicData uri="http://schemas.microsoft.com/office/drawing/2017/model3d">
                <am3d:model3d r:embed="rId3">
                  <am3d:spPr>
                    <a:xfrm rot="284726">
                      <a:off x="0" y="0"/>
                      <a:ext cx="2864262" cy="5680947"/>
                    </a:xfrm>
                    <a:prstGeom prst="rect">
                      <a:avLst/>
                    </a:prstGeom>
                  </am3d:spPr>
                  <am3d:camera>
                    <am3d:pos x="0" y="0" z="542708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7" d="1000000"/>
                    <am3d:preTrans dx="0" dy="-17944937" dz="305348"/>
                    <am3d:scale>
                      <am3d:sx n="1000000" d="1000000"/>
                      <am3d:sy n="1000000" d="1000000"/>
                      <am3d:sz n="1000000" d="1000000"/>
                    </am3d:scale>
                    <am3d:rot ax="-9901263" ay="-2590391" az="1017759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377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0F4B7476-8A13-E35C-4CAD-B5C4EDE02C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84726">
                <a:off x="8921236" y="557487"/>
                <a:ext cx="2864262" cy="568094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10A3A68-AFCE-D1AC-A9DC-FF5D45627391}"/>
              </a:ext>
            </a:extLst>
          </p:cNvPr>
          <p:cNvSpPr txBox="1"/>
          <p:nvPr/>
        </p:nvSpPr>
        <p:spPr>
          <a:xfrm>
            <a:off x="1055389" y="2255277"/>
            <a:ext cx="7101867" cy="280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latin typeface="Tw Cen MT Condensed Extra Bold" panose="020B0803020202020204" pitchFamily="34" charset="0"/>
              </a:rPr>
              <a:t>🚀 Launch weekend campaigns for underperforming hotels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w Cen MT Condensed Extra Bold" panose="020B0803020202020204" pitchFamily="34" charset="0"/>
              </a:rPr>
              <a:t>📉 Reduce OTA dependency – boost direct booking benefits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w Cen MT Condensed Extra Bold" panose="020B0803020202020204" pitchFamily="34" charset="0"/>
              </a:rPr>
              <a:t>📊 Utilize Tableau for geo-targeted offers &amp; season-specific pricing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w Cen MT Condensed Extra Bold" panose="020B0803020202020204" pitchFamily="34" charset="0"/>
              </a:rPr>
              <a:t>🧠 Use SQL-based segmentation to identify loyal customers and target upselling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w Cen MT Condensed Extra Bold" panose="020B0803020202020204" pitchFamily="34" charset="0"/>
              </a:rPr>
              <a:t>💼 Introduce weekday pricing packages for corporate segments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9F7BBC-4AED-B466-5BD1-6B4574F48714}"/>
              </a:ext>
            </a:extLst>
          </p:cNvPr>
          <p:cNvSpPr txBox="1"/>
          <p:nvPr/>
        </p:nvSpPr>
        <p:spPr>
          <a:xfrm>
            <a:off x="1435510" y="163757"/>
            <a:ext cx="8819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Berlin Sans FB" panose="020E0602020502020306" pitchFamily="34" charset="0"/>
              </a:rPr>
              <a:t>📌 Strategic Recommendations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CDDC8-EDAD-EA31-5FD1-7E3B37548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490" y="191610"/>
            <a:ext cx="1113843" cy="111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4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4837F"/>
            </a:gs>
            <a:gs pos="21000">
              <a:srgbClr val="9AA4A2"/>
            </a:gs>
            <a:gs pos="100000">
              <a:srgbClr val="C7DED8"/>
            </a:gs>
            <a:gs pos="37753">
              <a:srgbClr val="A5B4B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4C31BF-E3E1-3230-6652-86A0D236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F6A2C6-AB0A-86C7-6179-0CAC515C8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645" cy="84853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5DAFDBE0-A21E-D6CB-86D2-D0B117C96D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121994"/>
                  </p:ext>
                </p:extLst>
              </p:nvPr>
            </p:nvGraphicFramePr>
            <p:xfrm>
              <a:off x="839098" y="454203"/>
              <a:ext cx="2769104" cy="536649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69104" cy="5366497"/>
                    </a:xfrm>
                    <a:prstGeom prst="rect">
                      <a:avLst/>
                    </a:prstGeom>
                  </am3d:spPr>
                  <am3d:camera>
                    <am3d:pos x="0" y="0" z="542708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7" d="1000000"/>
                    <am3d:preTrans dx="0" dy="-17944937" dz="305348"/>
                    <am3d:scale>
                      <am3d:sx n="1000000" d="1000000"/>
                      <am3d:sy n="1000000" d="1000000"/>
                      <am3d:sz n="1000000" d="1000000"/>
                    </am3d:scale>
                    <am3d:rot ax="-9294894" ay="267185" az="-1067508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377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5DAFDBE0-A21E-D6CB-86D2-D0B117C96D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098" y="454203"/>
                <a:ext cx="2769104" cy="536649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944B22F-F7C6-A91D-E1E0-E725F60ADD1D}"/>
              </a:ext>
            </a:extLst>
          </p:cNvPr>
          <p:cNvSpPr txBox="1"/>
          <p:nvPr/>
        </p:nvSpPr>
        <p:spPr>
          <a:xfrm>
            <a:off x="4447301" y="2638735"/>
            <a:ext cx="7101867" cy="188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w Cen MT Condensed Extra Bold" panose="020B0803020202020204" pitchFamily="34" charset="0"/>
              </a:rPr>
              <a:t>The Atiq Hotels project provided end-to-end visibility into operational and guest-level metrics. Leveraging Excel, SQL, Power BI, and Tableau enabled data-backed recommendations to enhance booking strategies, reduce cancellations, and increase revenue.</a:t>
            </a:r>
            <a:endParaRPr lang="en-IN" sz="2000" dirty="0">
              <a:latin typeface="Tw Cen MT Condensed Extra Bold" panose="020B08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05FD5-5575-3DA1-2E16-2A7E758C0E26}"/>
              </a:ext>
            </a:extLst>
          </p:cNvPr>
          <p:cNvSpPr txBox="1"/>
          <p:nvPr/>
        </p:nvSpPr>
        <p:spPr>
          <a:xfrm>
            <a:off x="1435510" y="163757"/>
            <a:ext cx="8819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🔚</a:t>
            </a:r>
            <a:r>
              <a:rPr lang="en-IN" sz="3200" b="1" dirty="0">
                <a:solidFill>
                  <a:srgbClr val="090970"/>
                </a:solidFill>
                <a:latin typeface="Berlin Sans FB Demi" panose="020E0802020502020306" pitchFamily="34" charset="0"/>
              </a:rPr>
              <a:t>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2B388-E54F-35A4-8C77-5D195DBD5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006" y="130348"/>
            <a:ext cx="1091076" cy="109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85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4837F"/>
            </a:gs>
            <a:gs pos="21000">
              <a:srgbClr val="9AA4A2"/>
            </a:gs>
            <a:gs pos="100000">
              <a:srgbClr val="C7DED8"/>
            </a:gs>
            <a:gs pos="37753">
              <a:srgbClr val="A5B4B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0F0D84-C850-C126-EE9D-5E0957068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3D747A-509F-8EC6-44EB-DD5455A97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645" cy="84853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66CCDF6E-8E13-AB2A-4EE5-6F14DC4E99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3060100"/>
                  </p:ext>
                </p:extLst>
              </p:nvPr>
            </p:nvGraphicFramePr>
            <p:xfrm>
              <a:off x="7661504" y="-244890"/>
              <a:ext cx="3458779" cy="68597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58779" cy="6859720"/>
                    </a:xfrm>
                    <a:prstGeom prst="rect">
                      <a:avLst/>
                    </a:prstGeom>
                  </am3d:spPr>
                  <am3d:camera>
                    <am3d:pos x="0" y="0" z="542708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7" d="1000000"/>
                    <am3d:preTrans dx="0" dy="-17944937" dz="30534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43603" ay="1029413" az="-106345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4612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66CCDF6E-8E13-AB2A-4EE5-6F14DC4E99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1504" y="-244890"/>
                <a:ext cx="3458779" cy="68597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19F0C6F-7ADE-B304-4177-1E09688A8580}"/>
              </a:ext>
            </a:extLst>
          </p:cNvPr>
          <p:cNvSpPr txBox="1"/>
          <p:nvPr/>
        </p:nvSpPr>
        <p:spPr>
          <a:xfrm>
            <a:off x="1149321" y="2424858"/>
            <a:ext cx="4031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🙏</a:t>
            </a:r>
            <a:r>
              <a:rPr lang="en-IN" sz="3200" b="1" dirty="0">
                <a:latin typeface="Bodoni MT Black" panose="02070A03080606020203" pitchFamily="18" charset="0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B622E-E2A4-4CB3-FCC3-E6E83F4FDFB5}"/>
              </a:ext>
            </a:extLst>
          </p:cNvPr>
          <p:cNvSpPr txBox="1"/>
          <p:nvPr/>
        </p:nvSpPr>
        <p:spPr>
          <a:xfrm>
            <a:off x="433822" y="392690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Berlin Sans FB" panose="020E0602020502020306" pitchFamily="34" charset="0"/>
              </a:rPr>
              <a:t>Open for 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453300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4837F"/>
            </a:gs>
            <a:gs pos="21000">
              <a:srgbClr val="9AA4A2"/>
            </a:gs>
            <a:gs pos="100000">
              <a:srgbClr val="C7DED8"/>
            </a:gs>
            <a:gs pos="37753">
              <a:srgbClr val="A5B4B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700026-625E-74FC-F721-6EC703BE3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61E17FE-25F5-3AAB-C257-C0AF6E36C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645" cy="84853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30165595-F620-AAB2-9F54-F5F0124C7D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7269373"/>
                  </p:ext>
                </p:extLst>
              </p:nvPr>
            </p:nvGraphicFramePr>
            <p:xfrm>
              <a:off x="8629260" y="281197"/>
              <a:ext cx="2597825" cy="592837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97825" cy="5928370"/>
                    </a:xfrm>
                    <a:prstGeom prst="rect">
                      <a:avLst/>
                    </a:prstGeom>
                  </am3d:spPr>
                  <am3d:camera>
                    <am3d:pos x="0" y="0" z="542708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7" d="1000000"/>
                    <am3d:preTrans dx="0" dy="-17944937" dz="305348"/>
                    <am3d:scale>
                      <am3d:sx n="1000000" d="1000000"/>
                      <am3d:sy n="1000000" d="1000000"/>
                      <am3d:sz n="1000000" d="1000000"/>
                    </am3d:scale>
                    <am3d:rot ax="10556949" ay="3323475" az="1059986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377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30165595-F620-AAB2-9F54-F5F0124C7D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29260" y="281197"/>
                <a:ext cx="2597825" cy="592837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3DCB503-5993-AB9A-0BA4-C1472E91AAAE}"/>
              </a:ext>
            </a:extLst>
          </p:cNvPr>
          <p:cNvSpPr txBox="1"/>
          <p:nvPr/>
        </p:nvSpPr>
        <p:spPr>
          <a:xfrm>
            <a:off x="321249" y="2842833"/>
            <a:ext cx="7541341" cy="2344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latin typeface="Tw Cen MT Condensed Extra Bold" panose="020B0803020202020204" pitchFamily="34" charset="0"/>
              </a:rPr>
              <a:t>🎯 Understand performance across hotel categories and geographies</a:t>
            </a:r>
            <a:br>
              <a:rPr lang="en-IN" sz="2000" dirty="0">
                <a:latin typeface="Tw Cen MT Condensed Extra Bold" panose="020B0803020202020204" pitchFamily="34" charset="0"/>
              </a:rPr>
            </a:br>
            <a:r>
              <a:rPr lang="en-IN" sz="2000" dirty="0">
                <a:latin typeface="Tw Cen MT Condensed Extra Bold" panose="020B0803020202020204" pitchFamily="34" charset="0"/>
              </a:rPr>
              <a:t>🎯 Evaluate guest behaviour patterns across weekdays vs weekends</a:t>
            </a:r>
            <a:br>
              <a:rPr lang="en-IN" sz="2000" dirty="0">
                <a:latin typeface="Tw Cen MT Condensed Extra Bold" panose="020B0803020202020204" pitchFamily="34" charset="0"/>
              </a:rPr>
            </a:br>
            <a:r>
              <a:rPr lang="en-IN" sz="2000" dirty="0">
                <a:latin typeface="Tw Cen MT Condensed Extra Bold" panose="020B0803020202020204" pitchFamily="34" charset="0"/>
              </a:rPr>
              <a:t>🎯 Measure occupancy, booking trends, and cancellation rates</a:t>
            </a:r>
            <a:br>
              <a:rPr lang="en-IN" sz="2000" dirty="0">
                <a:latin typeface="Tw Cen MT Condensed Extra Bold" panose="020B0803020202020204" pitchFamily="34" charset="0"/>
              </a:rPr>
            </a:br>
            <a:r>
              <a:rPr lang="en-IN" sz="2000" dirty="0">
                <a:latin typeface="Tw Cen MT Condensed Extra Bold" panose="020B0803020202020204" pitchFamily="34" charset="0"/>
              </a:rPr>
              <a:t>🎯 Track revenue, room utilization, and platform-based booking insights</a:t>
            </a:r>
            <a:br>
              <a:rPr lang="en-IN" sz="2000" dirty="0">
                <a:latin typeface="Tw Cen MT Condensed Extra Bold" panose="020B0803020202020204" pitchFamily="34" charset="0"/>
              </a:rPr>
            </a:br>
            <a:r>
              <a:rPr lang="en-IN" sz="2000" dirty="0">
                <a:latin typeface="Tw Cen MT Condensed Extra Bold" panose="020B0803020202020204" pitchFamily="34" charset="0"/>
              </a:rPr>
              <a:t>🎯 Build interactive dashboards for management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9DCF3-F0AA-4586-F197-C5A1BDCC128E}"/>
              </a:ext>
            </a:extLst>
          </p:cNvPr>
          <p:cNvSpPr txBox="1"/>
          <p:nvPr/>
        </p:nvSpPr>
        <p:spPr>
          <a:xfrm>
            <a:off x="1435511" y="132980"/>
            <a:ext cx="9360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📝</a:t>
            </a:r>
            <a:r>
              <a:rPr lang="en-US" sz="3200" b="1" dirty="0">
                <a:latin typeface="Berlin Sans FB" panose="020E0602020502020306" pitchFamily="34" charset="0"/>
              </a:rPr>
              <a:t>Objectives – AtliQ Hotels</a:t>
            </a:r>
            <a:endParaRPr lang="en-IN" sz="3200" b="1" dirty="0">
              <a:latin typeface="Berlin Sans FB" panose="020E0602020502020306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4265CD-D26E-2844-AF1C-C789FDF71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766" y="0"/>
            <a:ext cx="964303" cy="964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229DE3-8E31-9C0D-0477-A7ACF71DE1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61" y="1135037"/>
            <a:ext cx="1323438" cy="13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3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4837F"/>
            </a:gs>
            <a:gs pos="21000">
              <a:srgbClr val="9AA4A2"/>
            </a:gs>
            <a:gs pos="100000">
              <a:srgbClr val="C7DED8"/>
            </a:gs>
            <a:gs pos="37753">
              <a:srgbClr val="A5B4B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A72B71-B560-D0AB-D9AB-231BCABF6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7F8B80-3F36-E701-F649-F3468A54B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645" cy="84853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1B03E426-98CC-2121-B71E-74430BE1B0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8145310"/>
                  </p:ext>
                </p:extLst>
              </p:nvPr>
            </p:nvGraphicFramePr>
            <p:xfrm>
              <a:off x="8733934" y="481030"/>
              <a:ext cx="2388476" cy="55287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88476" cy="5528703"/>
                    </a:xfrm>
                    <a:prstGeom prst="rect">
                      <a:avLst/>
                    </a:prstGeom>
                  </am3d:spPr>
                  <am3d:camera>
                    <am3d:pos x="0" y="0" z="542708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7" d="1000000"/>
                    <am3d:preTrans dx="0" dy="-17944937" dz="305348"/>
                    <am3d:scale>
                      <am3d:sx n="1000000" d="1000000"/>
                      <am3d:sy n="1000000" d="1000000"/>
                      <am3d:sz n="1000000" d="1000000"/>
                    </am3d:scale>
                    <am3d:rot ax="8217429" ay="3090788" az="862995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377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1B03E426-98CC-2121-B71E-74430BE1B0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3934" y="481030"/>
                <a:ext cx="2388476" cy="5528703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9BE496C-7421-E8E3-853E-1BDA7645297A}"/>
              </a:ext>
            </a:extLst>
          </p:cNvPr>
          <p:cNvSpPr txBox="1"/>
          <p:nvPr/>
        </p:nvSpPr>
        <p:spPr>
          <a:xfrm>
            <a:off x="311417" y="1761285"/>
            <a:ext cx="7741202" cy="372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/>
              <a:t>📘 </a:t>
            </a:r>
            <a:r>
              <a:rPr lang="en-IN" sz="2000" dirty="0">
                <a:latin typeface="Tw Cen MT Condensed Extra Bold" panose="020B0803020202020204" pitchFamily="34" charset="0"/>
              </a:rPr>
              <a:t>Excel: Extracted KPIs from fact tables Built pivot tables &amp; static dashboards 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w Cen MT Condensed Extra Bold" panose="020B0803020202020204" pitchFamily="34" charset="0"/>
              </a:rPr>
              <a:t>🟨 SQL: Generated insights via queries using joins and conditions Created calculated columns for occupancy, revenue, booking status, etc.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w Cen MT Condensed Extra Bold" panose="020B0803020202020204" pitchFamily="34" charset="0"/>
              </a:rPr>
              <a:t>🟥 Power BI: Built dynamic dashboards using DAX Enabled filtering by hotel, city, room type, time period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w Cen MT Condensed Extra Bold" panose="020B0803020202020204" pitchFamily="34" charset="0"/>
              </a:rPr>
              <a:t>🟪 Tableau: Created interactive dashboards with advanced filter logic Visualized trends in booking types, guest behaviour, revenue, and occupancy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B354B5-4C32-98B4-239F-AB74118B28E5}"/>
              </a:ext>
            </a:extLst>
          </p:cNvPr>
          <p:cNvSpPr txBox="1"/>
          <p:nvPr/>
        </p:nvSpPr>
        <p:spPr>
          <a:xfrm>
            <a:off x="1435511" y="132980"/>
            <a:ext cx="9360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 🧪 </a:t>
            </a:r>
            <a:r>
              <a:rPr lang="en-US" sz="3200" b="1" dirty="0">
                <a:latin typeface="Berlin Sans FB" panose="020E0602020502020306" pitchFamily="34" charset="0"/>
              </a:rPr>
              <a:t>Methodology – AtliQ Hotels</a:t>
            </a:r>
            <a:endParaRPr lang="en-IN" sz="3200" b="1" dirty="0">
              <a:latin typeface="Berlin Sans FB" panose="020E0602020502020306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6ED1E-672F-C49F-6899-4B3650CDB6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112" y="0"/>
            <a:ext cx="1081888" cy="108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88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4837F"/>
            </a:gs>
            <a:gs pos="21000">
              <a:srgbClr val="9AA4A2"/>
            </a:gs>
            <a:gs pos="100000">
              <a:srgbClr val="C7DED8"/>
            </a:gs>
            <a:gs pos="37753">
              <a:srgbClr val="A5B4B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A254C7-56DC-E809-2343-9A48C9720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FFEBAA-6013-6536-13EE-55411976C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645" cy="84853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8678E1E3-AF39-9BFA-0E6A-A37950ABAF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9192468"/>
                  </p:ext>
                </p:extLst>
              </p:nvPr>
            </p:nvGraphicFramePr>
            <p:xfrm>
              <a:off x="967133" y="820486"/>
              <a:ext cx="2637150" cy="554633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37150" cy="5546331"/>
                    </a:xfrm>
                    <a:prstGeom prst="rect">
                      <a:avLst/>
                    </a:prstGeom>
                  </am3d:spPr>
                  <am3d:camera>
                    <am3d:pos x="0" y="0" z="542708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7" d="1000000"/>
                    <am3d:preTrans dx="0" dy="-17944937" dz="305348"/>
                    <am3d:scale>
                      <am3d:sx n="1000000" d="1000000"/>
                      <am3d:sy n="1000000" d="1000000"/>
                      <am3d:sz n="1000000" d="1000000"/>
                    </am3d:scale>
                    <am3d:rot ax="6527840" ay="2806465" az="690235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451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8678E1E3-AF39-9BFA-0E6A-A37950ABAF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7133" y="820486"/>
                <a:ext cx="2637150" cy="5546331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5BFCBD1-4BA4-DE44-E185-852B206EF6A9}"/>
              </a:ext>
            </a:extLst>
          </p:cNvPr>
          <p:cNvSpPr txBox="1"/>
          <p:nvPr/>
        </p:nvSpPr>
        <p:spPr>
          <a:xfrm>
            <a:off x="4917935" y="1151441"/>
            <a:ext cx="3788325" cy="281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latin typeface="Tw Cen MT Condensed Extra Bold" panose="020B0803020202020204" pitchFamily="34" charset="0"/>
              </a:rPr>
              <a:t>✅ Total Revenue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w Cen MT Condensed Extra Bold" panose="020B0803020202020204" pitchFamily="34" charset="0"/>
              </a:rPr>
              <a:t>✅ Occupancy Rate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w Cen MT Condensed Extra Bold" panose="020B0803020202020204" pitchFamily="34" charset="0"/>
              </a:rPr>
              <a:t>✅ Cancellation Rate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w Cen MT Condensed Extra Bold" panose="020B0803020202020204" pitchFamily="34" charset="0"/>
              </a:rPr>
              <a:t>✅ Total Bookings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w Cen MT Condensed Extra Bold" panose="020B0803020202020204" pitchFamily="34" charset="0"/>
              </a:rPr>
              <a:t>✅ Utilized Capacity %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w Cen MT Condensed Extra Bold" panose="020B0803020202020204" pitchFamily="34" charset="0"/>
              </a:rPr>
              <a:t>✅ Weekday vs Weekend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82762-EFCD-0D6D-FF23-BCA21C97E103}"/>
              </a:ext>
            </a:extLst>
          </p:cNvPr>
          <p:cNvSpPr txBox="1"/>
          <p:nvPr/>
        </p:nvSpPr>
        <p:spPr>
          <a:xfrm>
            <a:off x="1435511" y="132980"/>
            <a:ext cx="9360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 📌 </a:t>
            </a:r>
            <a:r>
              <a:rPr lang="en-US" sz="3200" b="1" dirty="0">
                <a:latin typeface="Berlin Sans FB" panose="020E0602020502020306" pitchFamily="34" charset="0"/>
              </a:rPr>
              <a:t>KPIs Tracked – AtliQ Hotels</a:t>
            </a:r>
            <a:endParaRPr lang="en-IN" sz="3200" b="1" dirty="0">
              <a:latin typeface="Berlin Sans FB" panose="020E0602020502020306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6BF0D3-6E8C-F0D7-8D9E-070EB89A25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955" y="1836372"/>
            <a:ext cx="1585399" cy="1585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0AA51-0984-7D10-331D-AC43C3D44361}"/>
              </a:ext>
            </a:extLst>
          </p:cNvPr>
          <p:cNvSpPr txBox="1"/>
          <p:nvPr/>
        </p:nvSpPr>
        <p:spPr>
          <a:xfrm>
            <a:off x="4906229" y="3964006"/>
            <a:ext cx="6636159" cy="2344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latin typeface="Tw Cen MT Condensed Extra Bold" panose="020B0803020202020204" pitchFamily="34" charset="0"/>
              </a:rPr>
              <a:t>✅ Revenue by State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w Cen MT Condensed Extra Bold" panose="020B0803020202020204" pitchFamily="34" charset="0"/>
              </a:rPr>
              <a:t>✅ Class-wise Revenue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w Cen MT Condensed Extra Bold" panose="020B0803020202020204" pitchFamily="34" charset="0"/>
              </a:rPr>
              <a:t>✅ Booking Status Trends (Checked Out / Cancel / No-show)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w Cen MT Condensed Extra Bold" panose="020B0803020202020204" pitchFamily="34" charset="0"/>
              </a:rPr>
              <a:t>✅ Booking Source Trends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w Cen MT Condensed Extra Bold" panose="020B0803020202020204" pitchFamily="34" charset="0"/>
              </a:rPr>
              <a:t>✅ Monthly &amp; Weekly Trend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78FB5D-6981-4520-3434-28E8CE27A5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354" y="0"/>
            <a:ext cx="867645" cy="86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10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4837F"/>
            </a:gs>
            <a:gs pos="21000">
              <a:srgbClr val="9AA4A2"/>
            </a:gs>
            <a:gs pos="100000">
              <a:srgbClr val="C7DED8"/>
            </a:gs>
            <a:gs pos="37753">
              <a:srgbClr val="A5B4B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F9C1A6-0DA4-3636-5051-94A50E235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8C3DB9-5175-C522-BC50-92E7A6772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645" cy="84853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49645510-4E04-D6A9-86FB-BD4F2F0F85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6405783"/>
                  </p:ext>
                </p:extLst>
              </p:nvPr>
            </p:nvGraphicFramePr>
            <p:xfrm>
              <a:off x="9546593" y="1051197"/>
              <a:ext cx="2122031" cy="51399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22031" cy="5139926"/>
                    </a:xfrm>
                    <a:prstGeom prst="rect">
                      <a:avLst/>
                    </a:prstGeom>
                  </am3d:spPr>
                  <am3d:camera>
                    <am3d:pos x="0" y="0" z="542708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7" d="1000000"/>
                    <am3d:preTrans dx="0" dy="-17944937" dz="305348"/>
                    <am3d:scale>
                      <am3d:sx n="1000000" d="1000000"/>
                      <am3d:sy n="1000000" d="1000000"/>
                      <am3d:sz n="1000000" d="1000000"/>
                    </am3d:scale>
                    <am3d:rot ax="7975962" ay="79328" az="107147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377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49645510-4E04-D6A9-86FB-BD4F2F0F85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46593" y="1051197"/>
                <a:ext cx="2122031" cy="513992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33682DE-AEC1-5E77-AE95-E691EF00E18B}"/>
              </a:ext>
            </a:extLst>
          </p:cNvPr>
          <p:cNvSpPr txBox="1"/>
          <p:nvPr/>
        </p:nvSpPr>
        <p:spPr>
          <a:xfrm>
            <a:off x="1151578" y="131878"/>
            <a:ext cx="9888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erlin Sans FB" panose="020E0602020502020306" pitchFamily="34" charset="0"/>
              </a:rPr>
              <a:t>Key Booking Insights – Volume, Ratings &amp; Trends</a:t>
            </a:r>
            <a:endParaRPr lang="en-IN" sz="3200" b="1" dirty="0">
              <a:latin typeface="Berlin Sans FB" panose="020E0602020502020306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A4DCA-272A-DFCF-B3FE-CB1D9846B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58" y="4626442"/>
            <a:ext cx="8511861" cy="2044219"/>
          </a:xfrm>
          <a:prstGeom prst="rect">
            <a:avLst/>
          </a:prstGeom>
        </p:spPr>
      </p:pic>
      <p:pic>
        <p:nvPicPr>
          <p:cNvPr id="3074" name="Picture 2" descr="Uploaded image">
            <a:extLst>
              <a:ext uri="{FF2B5EF4-FFF2-40B4-BE49-F238E27FC236}">
                <a16:creationId xmlns:a16="http://schemas.microsoft.com/office/drawing/2014/main" id="{1D588684-70D1-2636-CD19-2D6CF8C60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58" y="1558325"/>
            <a:ext cx="2750077" cy="235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56289A-D7A3-D312-7948-69C4C467C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468" y="0"/>
            <a:ext cx="848532" cy="8485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E70317-836C-EC54-F940-5333C4EBC8E2}"/>
              </a:ext>
            </a:extLst>
          </p:cNvPr>
          <p:cNvSpPr txBox="1"/>
          <p:nvPr/>
        </p:nvSpPr>
        <p:spPr>
          <a:xfrm>
            <a:off x="3260598" y="1167826"/>
            <a:ext cx="54016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w Cen MT Condensed Extra Bold" panose="020B0803020202020204" pitchFamily="34" charset="0"/>
              </a:rPr>
              <a:t>:🛏️ Occupancy Rate stands at 58.05%, indicating growth potential in room utilization.</a:t>
            </a:r>
          </a:p>
          <a:p>
            <a:r>
              <a:rPr lang="en-US" dirty="0">
                <a:latin typeface="Tw Cen MT Condensed Extra Bold" panose="020B0803020202020204" pitchFamily="34" charset="0"/>
              </a:rPr>
              <a:t>🚫 Cancellation Rate is high at 24.86% — a key area to address for revenue retention.</a:t>
            </a:r>
          </a:p>
          <a:p>
            <a:r>
              <a:rPr lang="en-US" dirty="0">
                <a:latin typeface="Tw Cen MT Condensed Extra Bold" panose="020B0803020202020204" pitchFamily="34" charset="0"/>
              </a:rPr>
              <a:t>🌟 Average Rating of 3.53/5 shows moderate guest satisfaction.</a:t>
            </a:r>
          </a:p>
          <a:p>
            <a:r>
              <a:rPr lang="en-US" dirty="0">
                <a:latin typeface="Tw Cen MT Condensed Extra Bold" panose="020B0803020202020204" pitchFamily="34" charset="0"/>
              </a:rPr>
              <a:t>🏙️ Mumbai leads in bookings (32.29%), followed by Hyderabad and Bangalore.</a:t>
            </a:r>
          </a:p>
          <a:p>
            <a:r>
              <a:rPr lang="en-US" dirty="0">
                <a:latin typeface="Tw Cen MT Condensed Extra Bold" panose="020B0803020202020204" pitchFamily="34" charset="0"/>
              </a:rPr>
              <a:t>💎 Luxury hotels dominate with 62.16% of total bookings.</a:t>
            </a:r>
          </a:p>
          <a:p>
            <a:r>
              <a:rPr lang="en-US" dirty="0">
                <a:latin typeface="Tw Cen MT Condensed Extra Bold" panose="020B0803020202020204" pitchFamily="34" charset="0"/>
              </a:rPr>
              <a:t>📅 Weekday bookings make up 69.41%, driven by business travelers.</a:t>
            </a:r>
            <a:endParaRPr lang="en-IN" dirty="0"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738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4837F"/>
            </a:gs>
            <a:gs pos="21000">
              <a:srgbClr val="9AA4A2"/>
            </a:gs>
            <a:gs pos="100000">
              <a:srgbClr val="C7DED8"/>
            </a:gs>
            <a:gs pos="37753">
              <a:srgbClr val="A5B4B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FBFB6E-2AAC-1064-A36B-025FA7C8D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1C5250-F1EB-4574-8CF8-CCFDB3F3B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645" cy="84853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FD1AAB5D-57D3-AC31-1EEB-4CF931ED3E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1572544"/>
                  </p:ext>
                </p:extLst>
              </p:nvPr>
            </p:nvGraphicFramePr>
            <p:xfrm>
              <a:off x="9386851" y="1036571"/>
              <a:ext cx="2540729" cy="53170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40729" cy="5317024"/>
                    </a:xfrm>
                    <a:prstGeom prst="rect">
                      <a:avLst/>
                    </a:prstGeom>
                  </am3d:spPr>
                  <am3d:camera>
                    <am3d:pos x="0" y="0" z="542708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7" d="1000000"/>
                    <am3d:preTrans dx="0" dy="-17944937" dz="305348"/>
                    <am3d:scale>
                      <am3d:sx n="1000000" d="1000000"/>
                      <am3d:sy n="1000000" d="1000000"/>
                      <am3d:sz n="1000000" d="1000000"/>
                    </am3d:scale>
                    <am3d:rot ax="8433310" ay="-1144714" az="-989686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377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FD1AAB5D-57D3-AC31-1EEB-4CF931ED3E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86851" y="1036571"/>
                <a:ext cx="2540729" cy="5317024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31149C9-96FA-A0C9-D527-10B78B73F262}"/>
              </a:ext>
            </a:extLst>
          </p:cNvPr>
          <p:cNvSpPr txBox="1"/>
          <p:nvPr/>
        </p:nvSpPr>
        <p:spPr>
          <a:xfrm>
            <a:off x="1151578" y="131878"/>
            <a:ext cx="95164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latin typeface="Berlin Sans FB" panose="020E0602020502020306" pitchFamily="34" charset="0"/>
              </a:rPr>
              <a:t>📈 Property-Wise Performance – Occupancy, Revenue &amp; Ratings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49BC0-D429-25FF-A914-378D4651D121}"/>
              </a:ext>
            </a:extLst>
          </p:cNvPr>
          <p:cNvSpPr txBox="1"/>
          <p:nvPr/>
        </p:nvSpPr>
        <p:spPr>
          <a:xfrm>
            <a:off x="3801125" y="1931211"/>
            <a:ext cx="54016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w Cen MT Condensed Extra Bold" panose="020B0803020202020204" pitchFamily="34" charset="0"/>
              </a:rPr>
              <a:t>✅ 101K bookings completed vs 33K cancellations – ~25% drop-off</a:t>
            </a:r>
          </a:p>
          <a:p>
            <a:r>
              <a:rPr lang="en-US" dirty="0">
                <a:latin typeface="Tw Cen MT Condensed Extra Bold" panose="020B0803020202020204" pitchFamily="34" charset="0"/>
              </a:rPr>
              <a:t>💰 Revenue Realized: 1709M out of 2008M generated → ~85% realization</a:t>
            </a:r>
          </a:p>
          <a:p>
            <a:r>
              <a:rPr lang="en-US" dirty="0">
                <a:latin typeface="Tw Cen MT Condensed Extra Bold" panose="020B0803020202020204" pitchFamily="34" charset="0"/>
              </a:rPr>
              <a:t>📊 Top performer: Atliq Blu with 62.7% occupancy &amp; 3.98</a:t>
            </a:r>
          </a:p>
          <a:p>
            <a:r>
              <a:rPr lang="en-US" dirty="0">
                <a:latin typeface="Tw Cen MT Condensed Extra Bold" panose="020B0803020202020204" pitchFamily="34" charset="0"/>
              </a:rPr>
              <a:t>⭐ rating</a:t>
            </a:r>
          </a:p>
          <a:p>
            <a:r>
              <a:rPr lang="en-US" dirty="0">
                <a:latin typeface="Tw Cen MT Condensed Extra Bold" panose="020B0803020202020204" pitchFamily="34" charset="0"/>
              </a:rPr>
              <a:t>📉 Lowest performer: Atliq Seasons – only 44.6% occupancy &amp; 2.29⭐ rating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C6650-7EF4-FB2F-3E4F-B13F38D1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39" y="4489846"/>
            <a:ext cx="8794805" cy="184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5B78AD-3252-EF15-E174-3EDF6329D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039" y="966964"/>
            <a:ext cx="3707496" cy="8154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46C446-ABB2-22B2-1FE8-9F6F1602C1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904" y="2202469"/>
            <a:ext cx="2842506" cy="18899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3561FC-66A6-946C-41DF-BAFFA59695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04" y="66319"/>
            <a:ext cx="718095" cy="71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73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4837F"/>
            </a:gs>
            <a:gs pos="21000">
              <a:srgbClr val="9AA4A2"/>
            </a:gs>
            <a:gs pos="100000">
              <a:srgbClr val="C7DED8"/>
            </a:gs>
            <a:gs pos="37753">
              <a:srgbClr val="A5B4B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4CABB5-CB51-EEBA-0675-0674ACC0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B0B9DB-92EB-6860-054D-FBF84F661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645" cy="84853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548FBF35-270D-D5E3-834F-4BEC66D271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1829761"/>
                  </p:ext>
                </p:extLst>
              </p:nvPr>
            </p:nvGraphicFramePr>
            <p:xfrm>
              <a:off x="9514084" y="2810470"/>
              <a:ext cx="2312349" cy="377778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12349" cy="3777786"/>
                    </a:xfrm>
                    <a:prstGeom prst="rect">
                      <a:avLst/>
                    </a:prstGeom>
                  </am3d:spPr>
                  <am3d:camera>
                    <am3d:pos x="0" y="0" z="542708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7" d="1000000"/>
                    <am3d:preTrans dx="0" dy="-17944937" dz="305348"/>
                    <am3d:scale>
                      <am3d:sx n="1000000" d="1000000"/>
                      <am3d:sy n="1000000" d="1000000"/>
                      <am3d:sz n="1000000" d="1000000"/>
                    </am3d:scale>
                    <am3d:rot ax="6517995" ay="-334223" az="-983634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377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548FBF35-270D-D5E3-834F-4BEC66D271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14084" y="2810470"/>
                <a:ext cx="2312349" cy="377778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757A296-5A06-3806-4C41-77F9246870D7}"/>
              </a:ext>
            </a:extLst>
          </p:cNvPr>
          <p:cNvSpPr txBox="1"/>
          <p:nvPr/>
        </p:nvSpPr>
        <p:spPr>
          <a:xfrm>
            <a:off x="1151578" y="131878"/>
            <a:ext cx="95164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latin typeface="Berlin Sans FB" panose="020E0602020502020306" pitchFamily="34" charset="0"/>
              </a:rPr>
              <a:t>🏙️ City-Level Performance – ADR, RevPar &amp; Revenue Share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7829A0-281B-30EE-8768-A18320421FAC}"/>
              </a:ext>
            </a:extLst>
          </p:cNvPr>
          <p:cNvSpPr txBox="1"/>
          <p:nvPr/>
        </p:nvSpPr>
        <p:spPr>
          <a:xfrm>
            <a:off x="283011" y="1245797"/>
            <a:ext cx="7912562" cy="2950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w Cen MT Condensed Extra Bold" panose="020B0803020202020204" pitchFamily="34" charset="0"/>
              </a:rPr>
              <a:t>💸 Mumbai leads with the highest ADR (₹15.4K) and RevPar (₹8.8K) — top revenue contributor at 39.1%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w Cen MT Condensed Extra Bold" panose="020B0803020202020204" pitchFamily="34" charset="0"/>
              </a:rPr>
              <a:t>📊 Bangalore shows a strong 24.65% revenue share, despite similar ADR to Delhi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w Cen MT Condensed Extra Bold" panose="020B0803020202020204" pitchFamily="34" charset="0"/>
              </a:rPr>
              <a:t>📉 Hyderabad underperforms with the lowest ADR (₹9.4K) and RevPar (₹5.4K)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w Cen MT Condensed Extra Bold" panose="020B0803020202020204" pitchFamily="34" charset="0"/>
              </a:rPr>
              <a:t>📈 Overall Realisation: 70.13%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w Cen MT Condensed Extra Bold" panose="020B0803020202020204" pitchFamily="34" charset="0"/>
              </a:rPr>
              <a:t>→ Key conversion metrics: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w Cen MT Condensed Extra Bold" panose="020B0803020202020204" pitchFamily="34" charset="0"/>
              </a:rPr>
              <a:t>ADR: ₹12,725 | RevPar: ₹7,386 | DBRN: 59 | DSRN: 101.12 | DURN: 41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24EA76-BC7B-0944-BD63-045D93587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04" y="66319"/>
            <a:ext cx="718095" cy="718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155E8D-E896-EB87-CC8A-D68935277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535" y="4611329"/>
            <a:ext cx="8588484" cy="2000576"/>
          </a:xfrm>
          <a:prstGeom prst="rect">
            <a:avLst/>
          </a:prstGeom>
        </p:spPr>
      </p:pic>
      <p:pic>
        <p:nvPicPr>
          <p:cNvPr id="4101" name="Picture 5" descr="Uploaded image">
            <a:extLst>
              <a:ext uri="{FF2B5EF4-FFF2-40B4-BE49-F238E27FC236}">
                <a16:creationId xmlns:a16="http://schemas.microsoft.com/office/drawing/2014/main" id="{22153E62-5CA3-21B3-DB49-1D4CD9088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573" y="1643919"/>
            <a:ext cx="3961183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042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74837F"/>
            </a:gs>
            <a:gs pos="21000">
              <a:srgbClr val="9AA4A2"/>
            </a:gs>
            <a:gs pos="100000">
              <a:srgbClr val="C7DED8"/>
            </a:gs>
            <a:gs pos="37753">
              <a:srgbClr val="A5B4B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4F5D56-406F-2B8C-74DE-9A5BE9471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66A4217-7CAF-5A77-0C20-3C819E358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645" cy="84853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D9E49F14-89AE-CEB6-B0CA-7E565FD295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5939848"/>
                  </p:ext>
                </p:extLst>
              </p:nvPr>
            </p:nvGraphicFramePr>
            <p:xfrm>
              <a:off x="652918" y="1002762"/>
              <a:ext cx="2597822" cy="532253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97822" cy="5322537"/>
                    </a:xfrm>
                    <a:prstGeom prst="rect">
                      <a:avLst/>
                    </a:prstGeom>
                  </am3d:spPr>
                  <am3d:camera>
                    <am3d:pos x="0" y="0" z="542708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7" d="1000000"/>
                    <am3d:preTrans dx="0" dy="-17944937" dz="305348"/>
                    <am3d:scale>
                      <am3d:sx n="1000000" d="1000000"/>
                      <am3d:sy n="1000000" d="1000000"/>
                      <am3d:sz n="1000000" d="1000000"/>
                    </am3d:scale>
                    <am3d:rot ax="8950004" ay="1322202" az="1004260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377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D9E49F14-89AE-CEB6-B0CA-7E565FD29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918" y="1002762"/>
                <a:ext cx="2597822" cy="532253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9FAA219-B7F1-7B90-34E5-1B5A23029BA5}"/>
              </a:ext>
            </a:extLst>
          </p:cNvPr>
          <p:cNvSpPr txBox="1"/>
          <p:nvPr/>
        </p:nvSpPr>
        <p:spPr>
          <a:xfrm>
            <a:off x="1151578" y="131878"/>
            <a:ext cx="95164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latin typeface="Berlin Sans FB" panose="020E0602020502020306" pitchFamily="34" charset="0"/>
              </a:rPr>
              <a:t>📅 WoW Trends – Revenue, Occupancy &amp; ADR Insights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C940C0-361B-FEAB-96F6-FED77AB8DC21}"/>
              </a:ext>
            </a:extLst>
          </p:cNvPr>
          <p:cNvSpPr txBox="1"/>
          <p:nvPr/>
        </p:nvSpPr>
        <p:spPr>
          <a:xfrm>
            <a:off x="3203162" y="1333530"/>
            <a:ext cx="7912562" cy="2119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w Cen MT Condensed Extra Bold" panose="020B0803020202020204" pitchFamily="34" charset="0"/>
              </a:rPr>
              <a:t>📈 Stable Realisation: Realisation % stayed consistent around 70–71% across weeks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w Cen MT Condensed Extra Bold" panose="020B0803020202020204" pitchFamily="34" charset="0"/>
              </a:rPr>
              <a:t>🔻 Week 32 saw a major drop in bookings (1,651) and revenue (−81.74% WoW)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w Cen MT Condensed Extra Bold" panose="020B0803020202020204" pitchFamily="34" charset="0"/>
              </a:rPr>
              <a:t>🚀 Week 27 was a standout </a:t>
            </a:r>
            <a:r>
              <a:rPr lang="en-US" dirty="0" err="1">
                <a:latin typeface="Tw Cen MT Condensed Extra Bold" panose="020B0803020202020204" pitchFamily="34" charset="0"/>
              </a:rPr>
              <a:t>with:Highest</a:t>
            </a:r>
            <a:r>
              <a:rPr lang="en-US" dirty="0">
                <a:latin typeface="Tw Cen MT Condensed Extra Bold" panose="020B0803020202020204" pitchFamily="34" charset="0"/>
              </a:rPr>
              <a:t> occupancy growth: +22.92%ADR: ₹18,044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w Cen MT Condensed Extra Bold" panose="020B0803020202020204" pitchFamily="34" charset="0"/>
              </a:rPr>
              <a:t>⚠️ ADR fluctuations remained minor, mostly within ±1%, showing price stability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w Cen MT Condensed Extra Bold" panose="020B0803020202020204" pitchFamily="34" charset="0"/>
              </a:rPr>
              <a:t>📉 Notable weekly dips in Week 21 &amp; 26, driven by revenue and occupancy slumps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A9CA80-E300-E1A1-1FFD-BEA3AE548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04" y="66319"/>
            <a:ext cx="718095" cy="718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5BC205-9D20-53F9-5091-5175C85C2D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5700" y="3577647"/>
            <a:ext cx="8885690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963</Words>
  <Application>Microsoft Office PowerPoint</Application>
  <PresentationFormat>Widescreen</PresentationFormat>
  <Paragraphs>112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Berlin Sans FB</vt:lpstr>
      <vt:lpstr>Berlin Sans FB Demi</vt:lpstr>
      <vt:lpstr>Bodoni MT Black</vt:lpstr>
      <vt:lpstr>Calibri</vt:lpstr>
      <vt:lpstr>Calibri Light</vt:lpstr>
      <vt:lpstr>Tw Cen MT Condensed Extra Bold</vt:lpstr>
      <vt:lpstr>Wide Latin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Laxman Teja Tanikonda</dc:creator>
  <cp:lastModifiedBy>Laxman Teja Tanikonda</cp:lastModifiedBy>
  <cp:revision>8</cp:revision>
  <dcterms:created xsi:type="dcterms:W3CDTF">2025-07-10T06:15:00Z</dcterms:created>
  <dcterms:modified xsi:type="dcterms:W3CDTF">2025-07-10T12:52:55Z</dcterms:modified>
</cp:coreProperties>
</file>